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0" r:id="rId3"/>
    <p:sldId id="259" r:id="rId4"/>
    <p:sldId id="257" r:id="rId5"/>
    <p:sldId id="266" r:id="rId6"/>
    <p:sldId id="265" r:id="rId7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82" autoAdjust="0"/>
  </p:normalViewPr>
  <p:slideViewPr>
    <p:cSldViewPr snapToGrid="0">
      <p:cViewPr varScale="1">
        <p:scale>
          <a:sx n="100" d="100"/>
          <a:sy n="100" d="100"/>
        </p:scale>
        <p:origin x="4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A0C99-870D-4B2A-9035-01A17EF6E81E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DFB19-8C8C-4CB3-A93A-C53ABA2EA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51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040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DFB19-8C8C-4CB3-A93A-C53ABA2EA62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004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8400" y="1243013"/>
            <a:ext cx="4470400" cy="3354387"/>
          </a:xfrm>
          <a:ln/>
        </p:spPr>
      </p:sp>
      <p:sp>
        <p:nvSpPr>
          <p:cNvPr id="21507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dirty="0" smtClean="0"/>
          </a:p>
        </p:txBody>
      </p:sp>
      <p:sp>
        <p:nvSpPr>
          <p:cNvPr id="21508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68350" indent="-2952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82688" indent="-236538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55763" indent="-236538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28838" indent="-236538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86038" indent="-2365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43238" indent="-2365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00438" indent="-2365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57638" indent="-2365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90875ED6-822C-4A26-9E1C-63E72847933E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1558606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DFB19-8C8C-4CB3-A93A-C53ABA2EA62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192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DFB19-8C8C-4CB3-A93A-C53ABA2EA62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820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84AD-65CD-4348-8DB8-BF456F232AA1}" type="datetime1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B2C-4507-4604-84DC-35307C10D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210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E0D4-3C0E-43B4-B9A4-ACB8855775AE}" type="datetime1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B2C-4507-4604-84DC-35307C10D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16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59E3-C32C-4136-AD1F-C8EFBB2C313C}" type="datetime1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B2C-4507-4604-84DC-35307C10D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865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A7B3-DEE1-4F73-B508-03C94B8EC66D}" type="datetime1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B2C-4507-4604-84DC-35307C10D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44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8B07-01B4-40F8-AC17-2E6127257EBD}" type="datetime1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B2C-4507-4604-84DC-35307C10D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396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B794-F95C-47E6-BC40-40A738809C60}" type="datetime1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B2C-4507-4604-84DC-35307C10D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39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8E0F-5449-407C-B6F6-4A0A7C028A03}" type="datetime1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B2C-4507-4604-84DC-35307C10D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86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6625-B308-4CEA-A74D-7CC9A17A3374}" type="datetime1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B2C-4507-4604-84DC-35307C10D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246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BB15-7B81-4CF6-B6F8-FEF819F84F05}" type="datetime1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B2C-4507-4604-84DC-35307C10D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31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5088-AECE-4F9A-95D6-982F3C288E72}" type="datetime1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B2C-4507-4604-84DC-35307C10D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03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02007-0FDD-4627-8153-17BB4CD5C3CF}" type="datetime1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B2C-4507-4604-84DC-35307C10D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72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CADAB-3279-4B37-8B9F-1E3004D8B92B}" type="datetime1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04B2C-4507-4604-84DC-35307C10D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45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21" Type="http://schemas.openxmlformats.org/officeDocument/2006/relationships/image" Target="../media/image2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9.jpe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-root-eoi@jprs.co.jp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kitamura@jprs.co.j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33374" y="1857374"/>
            <a:ext cx="8562975" cy="1579091"/>
          </a:xfrm>
        </p:spPr>
        <p:txBody>
          <a:bodyPr>
            <a:noAutofit/>
          </a:bodyPr>
          <a:lstStyle/>
          <a:p>
            <a:r>
              <a:rPr lang="en-US" altLang="ja-JP" sz="4800" dirty="0">
                <a:latin typeface="+mn-lt"/>
              </a:rPr>
              <a:t>M-Root DNS </a:t>
            </a:r>
            <a:r>
              <a:rPr lang="en-US" altLang="ja-JP" sz="4800" dirty="0" smtClean="0">
                <a:latin typeface="+mn-lt"/>
              </a:rPr>
              <a:t>Deployment</a:t>
            </a:r>
            <a:br>
              <a:rPr lang="en-US" altLang="ja-JP" sz="4800" dirty="0" smtClean="0">
                <a:latin typeface="+mn-lt"/>
              </a:rPr>
            </a:br>
            <a:r>
              <a:rPr lang="en-US" altLang="ja-JP" sz="4800" dirty="0" smtClean="0">
                <a:latin typeface="+mn-lt"/>
              </a:rPr>
              <a:t>with </a:t>
            </a:r>
            <a:r>
              <a:rPr lang="en-US" altLang="ja-JP" sz="4800" dirty="0">
                <a:latin typeface="+mn-lt"/>
              </a:rPr>
              <a:t>APNIC Foundation's support</a:t>
            </a:r>
            <a:endParaRPr kumimoji="1" lang="ja-JP" altLang="en-US" sz="4800" dirty="0">
              <a:latin typeface="+mn-lt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71852" y="4667250"/>
            <a:ext cx="6927622" cy="642169"/>
          </a:xfrm>
        </p:spPr>
        <p:txBody>
          <a:bodyPr>
            <a:noAutofit/>
          </a:bodyPr>
          <a:lstStyle/>
          <a:p>
            <a:r>
              <a:rPr kumimoji="1" lang="en-US" altLang="ja-JP" sz="3200" dirty="0" smtClean="0">
                <a:ea typeface="Meiryo UI" panose="020B0604030504040204" pitchFamily="50" charset="-128"/>
              </a:rPr>
              <a:t>Hiro Hotta, JPRS</a:t>
            </a:r>
          </a:p>
          <a:p>
            <a:r>
              <a:rPr lang="en-US" altLang="ja-JP" sz="3200" dirty="0" smtClean="0">
                <a:ea typeface="Meiryo UI" panose="020B0604030504040204" pitchFamily="50" charset="-128"/>
              </a:rPr>
              <a:t>Kazuhiro Kitamura</a:t>
            </a:r>
            <a:r>
              <a:rPr kumimoji="1" lang="en-US" altLang="ja-JP" sz="3200" dirty="0" smtClean="0">
                <a:ea typeface="Meiryo UI" panose="020B0604030504040204" pitchFamily="50" charset="-128"/>
              </a:rPr>
              <a:t>,</a:t>
            </a:r>
            <a:r>
              <a:rPr kumimoji="1" lang="ja-JP" altLang="en-US" sz="3200" dirty="0" smtClean="0">
                <a:ea typeface="Meiryo UI" panose="020B0604030504040204" pitchFamily="50" charset="-128"/>
              </a:rPr>
              <a:t> </a:t>
            </a:r>
            <a:r>
              <a:rPr lang="en-US" altLang="ja-JP" sz="3200" dirty="0" smtClean="0">
                <a:ea typeface="Meiryo UI" panose="020B0604030504040204" pitchFamily="50" charset="-128"/>
              </a:rPr>
              <a:t>JPRS</a:t>
            </a:r>
            <a:endParaRPr kumimoji="1" lang="en-US" altLang="ja-JP" sz="3200" dirty="0" smtClean="0"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96100" y="6413501"/>
            <a:ext cx="2057400" cy="365125"/>
          </a:xfrm>
        </p:spPr>
        <p:txBody>
          <a:bodyPr/>
          <a:lstStyle/>
          <a:p>
            <a:fld id="{D1A04B2C-4507-4604-84DC-35307C10DB03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7128764" y="12957"/>
            <a:ext cx="1941420" cy="355899"/>
            <a:chOff x="811610" y="459589"/>
            <a:chExt cx="1941420" cy="355899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1610" y="489085"/>
              <a:ext cx="476721" cy="326403"/>
            </a:xfrm>
            <a:prstGeom prst="rect">
              <a:avLst/>
            </a:prstGeom>
          </p:spPr>
        </p:pic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56388" y="459589"/>
              <a:ext cx="610062" cy="326403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57088" y="527914"/>
              <a:ext cx="695942" cy="239863"/>
            </a:xfrm>
            <a:prstGeom prst="rect">
              <a:avLst/>
            </a:prstGeom>
          </p:spPr>
        </p:pic>
      </p:grpSp>
      <p:sp>
        <p:nvSpPr>
          <p:cNvPr id="12" name="テキスト ボックス 11"/>
          <p:cNvSpPr txBox="1"/>
          <p:nvPr/>
        </p:nvSpPr>
        <p:spPr>
          <a:xfrm>
            <a:off x="-29494" y="6638524"/>
            <a:ext cx="11163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February,</a:t>
            </a:r>
            <a:r>
              <a:rPr kumimoji="1" lang="ja-JP" altLang="en-US" sz="1200" dirty="0" smtClean="0"/>
              <a:t> </a:t>
            </a:r>
            <a:r>
              <a:rPr kumimoji="1" lang="en-US" altLang="ja-JP" sz="1200" dirty="0" smtClean="0"/>
              <a:t>2023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00119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663291"/>
            <a:ext cx="8071048" cy="4524768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895780"/>
            <a:ext cx="9144000" cy="5342708"/>
          </a:xfrm>
        </p:spPr>
        <p:txBody>
          <a:bodyPr>
            <a:normAutofit lnSpcReduction="10000"/>
          </a:bodyPr>
          <a:lstStyle/>
          <a:p>
            <a:r>
              <a:rPr lang="en-US" altLang="ja-JP" sz="2400" dirty="0" smtClean="0">
                <a:ea typeface="Meiryo UI" panose="020B0604030504040204" pitchFamily="50" charset="-128"/>
              </a:rPr>
              <a:t>The </a:t>
            </a:r>
            <a:r>
              <a:rPr lang="en-US" altLang="ja-JP" sz="2400" dirty="0">
                <a:ea typeface="Meiryo UI" panose="020B0604030504040204" pitchFamily="50" charset="-128"/>
              </a:rPr>
              <a:t>root </a:t>
            </a:r>
            <a:r>
              <a:rPr lang="en-US" altLang="ja-JP" sz="2400" dirty="0" smtClean="0">
                <a:ea typeface="Meiryo UI" panose="020B0604030504040204" pitchFamily="50" charset="-128"/>
              </a:rPr>
              <a:t>DNS server </a:t>
            </a:r>
            <a:r>
              <a:rPr lang="en-US" altLang="ja-JP" sz="2400" dirty="0">
                <a:ea typeface="Meiryo UI" panose="020B0604030504040204" pitchFamily="50" charset="-128"/>
              </a:rPr>
              <a:t>system consists </a:t>
            </a:r>
            <a:r>
              <a:rPr lang="en-US" altLang="ja-JP" sz="2400" dirty="0" smtClean="0">
                <a:ea typeface="Meiryo UI" panose="020B0604030504040204" pitchFamily="50" charset="-128"/>
              </a:rPr>
              <a:t>of 1,600+ instances. </a:t>
            </a:r>
          </a:p>
          <a:p>
            <a:r>
              <a:rPr lang="en-US" altLang="ja-JP" sz="2400" dirty="0" smtClean="0">
                <a:ea typeface="Meiryo UI" panose="020B0604030504040204" pitchFamily="50" charset="-128"/>
              </a:rPr>
              <a:t>AP region has about </a:t>
            </a:r>
            <a:r>
              <a:rPr lang="en-US" altLang="ja-JP" sz="2400" dirty="0" smtClean="0">
                <a:solidFill>
                  <a:srgbClr val="FF0000"/>
                </a:solidFill>
                <a:ea typeface="Meiryo UI" panose="020B0604030504040204" pitchFamily="50" charset="-128"/>
              </a:rPr>
              <a:t>20%</a:t>
            </a:r>
            <a:r>
              <a:rPr lang="en-US" altLang="ja-JP" sz="2400" dirty="0" smtClean="0">
                <a:ea typeface="Meiryo UI" panose="020B0604030504040204" pitchFamily="50" charset="-128"/>
              </a:rPr>
              <a:t> of </a:t>
            </a:r>
            <a:r>
              <a:rPr lang="en-US" altLang="ja-JP" sz="2400" dirty="0">
                <a:ea typeface="Meiryo UI" panose="020B0604030504040204" pitchFamily="50" charset="-128"/>
              </a:rPr>
              <a:t>r</a:t>
            </a:r>
            <a:r>
              <a:rPr lang="en-US" altLang="ja-JP" sz="2400" dirty="0" smtClean="0">
                <a:ea typeface="Meiryo UI" panose="020B0604030504040204" pitchFamily="50" charset="-128"/>
              </a:rPr>
              <a:t>oot server instances</a:t>
            </a:r>
          </a:p>
          <a:p>
            <a:endParaRPr lang="en-US" altLang="ja-JP" sz="2400" dirty="0">
              <a:ea typeface="Meiryo UI" panose="020B0604030504040204" pitchFamily="50" charset="-128"/>
            </a:endParaRPr>
          </a:p>
          <a:p>
            <a:endParaRPr lang="en-US" altLang="ja-JP" sz="2400" dirty="0" smtClean="0">
              <a:ea typeface="Meiryo UI" panose="020B0604030504040204" pitchFamily="50" charset="-128"/>
            </a:endParaRPr>
          </a:p>
          <a:p>
            <a:endParaRPr lang="en-US" altLang="ja-JP" sz="2400" dirty="0">
              <a:ea typeface="Meiryo UI" panose="020B0604030504040204" pitchFamily="50" charset="-128"/>
            </a:endParaRPr>
          </a:p>
          <a:p>
            <a:endParaRPr lang="en-US" altLang="ja-JP" sz="2400" dirty="0" smtClean="0">
              <a:ea typeface="Meiryo UI" panose="020B0604030504040204" pitchFamily="50" charset="-128"/>
            </a:endParaRPr>
          </a:p>
          <a:p>
            <a:endParaRPr lang="en-US" altLang="ja-JP" sz="2400" dirty="0">
              <a:ea typeface="Meiryo UI" panose="020B0604030504040204" pitchFamily="50" charset="-128"/>
            </a:endParaRPr>
          </a:p>
          <a:p>
            <a:endParaRPr lang="en-US" altLang="ja-JP" sz="2400" dirty="0" smtClean="0">
              <a:ea typeface="Meiryo UI" panose="020B0604030504040204" pitchFamily="50" charset="-128"/>
            </a:endParaRPr>
          </a:p>
          <a:p>
            <a:endParaRPr lang="en-US" altLang="ja-JP" sz="2400" dirty="0" smtClean="0">
              <a:ea typeface="Meiryo UI" panose="020B0604030504040204" pitchFamily="50" charset="-128"/>
            </a:endParaRPr>
          </a:p>
          <a:p>
            <a:endParaRPr lang="en-US" altLang="ja-JP" sz="2400" dirty="0" smtClean="0">
              <a:ea typeface="Meiryo UI" panose="020B0604030504040204" pitchFamily="50" charset="-128"/>
            </a:endParaRPr>
          </a:p>
          <a:p>
            <a:endParaRPr lang="en-US" altLang="ja-JP" sz="2400" dirty="0"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ea typeface="Meiryo UI" panose="020B0604030504040204" pitchFamily="50" charset="-128"/>
              </a:rPr>
              <a:t>    </a:t>
            </a:r>
            <a:endParaRPr kumimoji="1" lang="ja-JP" altLang="en-US" sz="2400" dirty="0">
              <a:ea typeface="Meiryo UI" panose="020B0604030504040204" pitchFamily="50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3759" y="57151"/>
            <a:ext cx="7301726" cy="957568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ja-JP" sz="3600" dirty="0" smtClean="0">
                <a:latin typeface="+mn-lt"/>
              </a:rPr>
              <a:t>Number of Root DNS Server </a:t>
            </a:r>
            <a:r>
              <a:rPr lang="en-US" altLang="ja-JP" sz="3600" dirty="0">
                <a:latin typeface="+mn-lt"/>
              </a:rPr>
              <a:t>I</a:t>
            </a:r>
            <a:r>
              <a:rPr lang="en-US" altLang="ja-JP" sz="3600" dirty="0" smtClean="0">
                <a:latin typeface="+mn-lt"/>
              </a:rPr>
              <a:t>nstances</a:t>
            </a:r>
            <a:endParaRPr lang="ja-JP" altLang="en-US" sz="3600" dirty="0">
              <a:latin typeface="+mn-lt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97511" y="5809859"/>
            <a:ext cx="2172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https://root-servers.org/</a:t>
            </a:r>
            <a:endParaRPr kumimoji="1" lang="ja-JP" altLang="en-US" sz="1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241028" y="1403700"/>
            <a:ext cx="1902972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ja-JP" altLang="en-US" sz="1350" dirty="0"/>
              <a:t>（</a:t>
            </a:r>
            <a:r>
              <a:rPr lang="en-US" altLang="ja-JP" sz="1350" dirty="0"/>
              <a:t>as of J</a:t>
            </a:r>
            <a:r>
              <a:rPr lang="en-US" altLang="ja-JP" sz="1350" dirty="0" smtClean="0"/>
              <a:t>anuary, 2023</a:t>
            </a:r>
            <a:r>
              <a:rPr lang="ja-JP" altLang="en-US" sz="1350" dirty="0" smtClean="0"/>
              <a:t>）</a:t>
            </a:r>
            <a:endParaRPr lang="ja-JP" altLang="en-US" sz="1350" dirty="0"/>
          </a:p>
        </p:txBody>
      </p:sp>
      <p:sp>
        <p:nvSpPr>
          <p:cNvPr id="9" name="円/楕円 8"/>
          <p:cNvSpPr/>
          <p:nvPr/>
        </p:nvSpPr>
        <p:spPr>
          <a:xfrm>
            <a:off x="5543540" y="1954179"/>
            <a:ext cx="3526644" cy="3650965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6753" y="6132068"/>
            <a:ext cx="883049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600" dirty="0">
                <a:ea typeface="Meiryo UI" panose="020B0604030504040204" pitchFamily="50" charset="-128"/>
              </a:rPr>
              <a:t>About</a:t>
            </a:r>
            <a:r>
              <a:rPr lang="ja-JP" altLang="en-US" sz="2600" dirty="0">
                <a:ea typeface="Meiryo UI" panose="020B0604030504040204" pitchFamily="50" charset="-128"/>
              </a:rPr>
              <a:t> </a:t>
            </a:r>
            <a:r>
              <a:rPr lang="en-US" altLang="ja-JP" sz="2600" u="sng" dirty="0">
                <a:solidFill>
                  <a:srgbClr val="FF0000"/>
                </a:solidFill>
                <a:ea typeface="Meiryo UI" panose="020B0604030504040204" pitchFamily="50" charset="-128"/>
              </a:rPr>
              <a:t>60%</a:t>
            </a:r>
            <a:r>
              <a:rPr lang="en-US" altLang="ja-JP" sz="2600" u="sng" dirty="0">
                <a:ea typeface="Meiryo UI" panose="020B0604030504040204" pitchFamily="50" charset="-128"/>
              </a:rPr>
              <a:t> of the world </a:t>
            </a:r>
            <a:r>
              <a:rPr lang="en-US" altLang="ja-JP" sz="2600" u="sng">
                <a:ea typeface="Meiryo UI" panose="020B0604030504040204" pitchFamily="50" charset="-128"/>
              </a:rPr>
              <a:t>population </a:t>
            </a:r>
            <a:r>
              <a:rPr lang="en-US" altLang="ja-JP" sz="2600" smtClean="0">
                <a:ea typeface="Meiryo UI" panose="020B0604030504040204" pitchFamily="50" charset="-128"/>
              </a:rPr>
              <a:t>live </a:t>
            </a:r>
            <a:r>
              <a:rPr lang="en-US" altLang="ja-JP" sz="2600" dirty="0">
                <a:ea typeface="Meiryo UI" panose="020B0604030504040204" pitchFamily="50" charset="-128"/>
              </a:rPr>
              <a:t>in AP </a:t>
            </a:r>
            <a:r>
              <a:rPr lang="en-US" altLang="ja-JP" sz="2600" dirty="0" smtClean="0">
                <a:ea typeface="Meiryo UI" panose="020B0604030504040204" pitchFamily="50" charset="-128"/>
              </a:rPr>
              <a:t>region</a:t>
            </a:r>
            <a:endParaRPr lang="en-US" altLang="ja-JP" sz="2600" dirty="0">
              <a:ea typeface="Meiryo UI" panose="020B0604030504040204" pitchFamily="50" charset="-128"/>
            </a:endParaRPr>
          </a:p>
        </p:txBody>
      </p:sp>
      <p:sp>
        <p:nvSpPr>
          <p:cNvPr id="11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96100" y="6413501"/>
            <a:ext cx="2057400" cy="365125"/>
          </a:xfrm>
        </p:spPr>
        <p:txBody>
          <a:bodyPr/>
          <a:lstStyle/>
          <a:p>
            <a:fld id="{D1A04B2C-4507-4604-84DC-35307C10DB03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-29494" y="6638524"/>
            <a:ext cx="11163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February,</a:t>
            </a:r>
            <a:r>
              <a:rPr kumimoji="1" lang="ja-JP" altLang="en-US" sz="1200" dirty="0" smtClean="0"/>
              <a:t> </a:t>
            </a:r>
            <a:r>
              <a:rPr kumimoji="1" lang="en-US" altLang="ja-JP" sz="1200" dirty="0" smtClean="0"/>
              <a:t>2023</a:t>
            </a:r>
            <a:endParaRPr kumimoji="1" lang="ja-JP" altLang="en-US" sz="1200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7128764" y="12957"/>
            <a:ext cx="1941420" cy="355899"/>
            <a:chOff x="811610" y="459589"/>
            <a:chExt cx="1941420" cy="355899"/>
          </a:xfrm>
        </p:grpSpPr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11610" y="489085"/>
              <a:ext cx="476721" cy="326403"/>
            </a:xfrm>
            <a:prstGeom prst="rect">
              <a:avLst/>
            </a:prstGeom>
          </p:spPr>
        </p:pic>
        <p:pic>
          <p:nvPicPr>
            <p:cNvPr id="15" name="図 1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56388" y="459589"/>
              <a:ext cx="610062" cy="326403"/>
            </a:xfrm>
            <a:prstGeom prst="rect">
              <a:avLst/>
            </a:prstGeom>
          </p:spPr>
        </p:pic>
        <p:pic>
          <p:nvPicPr>
            <p:cNvPr id="16" name="図 1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057088" y="527914"/>
              <a:ext cx="695942" cy="2398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7479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44557" y="104048"/>
            <a:ext cx="8799443" cy="93459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dirty="0">
                <a:latin typeface="+mn-lt"/>
              </a:rPr>
              <a:t>Operators of </a:t>
            </a:r>
            <a:r>
              <a:rPr lang="en-US" altLang="ja-JP" sz="3600" dirty="0" smtClean="0">
                <a:latin typeface="+mn-lt"/>
              </a:rPr>
              <a:t>Root DNS Servers</a:t>
            </a:r>
            <a:endParaRPr lang="ja-JP" altLang="en-US" sz="3600" dirty="0">
              <a:latin typeface="+mn-lt"/>
            </a:endParaRPr>
          </a:p>
        </p:txBody>
      </p:sp>
      <p:sp>
        <p:nvSpPr>
          <p:cNvPr id="79876" name="Text Box 5"/>
          <p:cNvSpPr txBox="1">
            <a:spLocks noChangeArrowheads="1"/>
          </p:cNvSpPr>
          <p:nvPr/>
        </p:nvSpPr>
        <p:spPr bwMode="auto">
          <a:xfrm>
            <a:off x="175275" y="6019938"/>
            <a:ext cx="89281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ja-JP" dirty="0" smtClean="0">
                <a:latin typeface="+mn-lt"/>
              </a:rPr>
              <a:t>M-Root Operator</a:t>
            </a:r>
            <a:r>
              <a:rPr lang="ja-JP" altLang="en-US" dirty="0" smtClean="0">
                <a:latin typeface="+mn-lt"/>
              </a:rPr>
              <a:t> </a:t>
            </a:r>
            <a:r>
              <a:rPr lang="en-US" altLang="ja-JP" dirty="0" smtClean="0">
                <a:latin typeface="+mn-lt"/>
              </a:rPr>
              <a:t>is the only one based in </a:t>
            </a:r>
            <a:r>
              <a:rPr lang="en-US" altLang="ja-JP" dirty="0" smtClean="0">
                <a:solidFill>
                  <a:srgbClr val="FF0000"/>
                </a:solidFill>
                <a:latin typeface="+mn-lt"/>
              </a:rPr>
              <a:t>AP region</a:t>
            </a:r>
            <a:endParaRPr lang="ja-JP" altLang="en-US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7" name="Group 9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287937"/>
              </p:ext>
            </p:extLst>
          </p:nvPr>
        </p:nvGraphicFramePr>
        <p:xfrm>
          <a:off x="99075" y="1121327"/>
          <a:ext cx="8928101" cy="4867272"/>
        </p:xfrm>
        <a:graphic>
          <a:graphicData uri="http://schemas.openxmlformats.org/drawingml/2006/table">
            <a:tbl>
              <a:tblPr/>
              <a:tblGrid>
                <a:gridCol w="767700"/>
                <a:gridCol w="514781"/>
                <a:gridCol w="4117579"/>
                <a:gridCol w="3528041"/>
              </a:tblGrid>
              <a:tr h="3363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name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Operator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Organizational type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363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A-Root</a:t>
                      </a: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Verisign, Inc.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Company (domain name registry)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3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B-Root</a:t>
                      </a: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Univ. of </a:t>
                      </a:r>
                      <a:r>
                        <a:rPr kumimoji="1" lang="en-US" altLang="ja-JP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Sothern California,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Information Sciences Inst. 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University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（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laboratory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）</a:t>
                      </a: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3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C-Root</a:t>
                      </a: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Cogent Communications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Company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（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ISP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）</a:t>
                      </a: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3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D-Root</a:t>
                      </a: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Univ. of </a:t>
                      </a:r>
                      <a:r>
                        <a:rPr kumimoji="1" lang="en-US" altLang="ja-JP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Maryland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University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3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E-Root</a:t>
                      </a: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NASA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Ames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Research Renter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Government (laboratory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）</a:t>
                      </a: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3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F-Root</a:t>
                      </a: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Internet Systems Consortium 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（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ISC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）</a:t>
                      </a: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Nonprofit organization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（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DNS soft. developer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）</a:t>
                      </a: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3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G-Root</a:t>
                      </a: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U.S. DoD Network Information Center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Government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3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H-Root</a:t>
                      </a: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U.S. Army Research laboratory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Army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（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laboratory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）</a:t>
                      </a: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3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I-Root</a:t>
                      </a: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Netnod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Nonprofit organization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（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operator of IX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）</a:t>
                      </a: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3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J-Root</a:t>
                      </a: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Verisign, Inc.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Company (domain name registry)</a:t>
                      </a: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3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K-Root</a:t>
                      </a: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RIPE NCC</a:t>
                      </a: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European Regional Internet Registry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3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L-Root</a:t>
                      </a: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ICANN</a:t>
                      </a: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Nonprofit organization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2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M-Root</a:t>
                      </a: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WIDE</a:t>
                      </a: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project &amp; JPRS</a:t>
                      </a: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Research project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  &amp; </a:t>
                      </a:r>
                      <a:r>
                        <a:rPr kumimoji="1" lang="en-US" altLang="ja-JP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Company (domain name registry)</a:t>
                      </a: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68563" marR="68563" marT="34287" marB="342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20561" name="グループ化 1"/>
          <p:cNvGrpSpPr>
            <a:grpSpLocks/>
          </p:cNvGrpSpPr>
          <p:nvPr/>
        </p:nvGrpSpPr>
        <p:grpSpPr bwMode="auto">
          <a:xfrm>
            <a:off x="949774" y="1553875"/>
            <a:ext cx="288925" cy="4249737"/>
            <a:chOff x="1043608" y="1990725"/>
            <a:chExt cx="247384" cy="3547861"/>
          </a:xfrm>
        </p:grpSpPr>
        <p:pic>
          <p:nvPicPr>
            <p:cNvPr id="20564" name="Picture 195" descr="Flag_of_the_United_State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7629" y="1990725"/>
              <a:ext cx="233363" cy="121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5" name="Picture 195" descr="Flag_of_the_United_State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7629" y="2268063"/>
              <a:ext cx="233363" cy="121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6" name="Picture 195" descr="Flag_of_the_United_State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7629" y="2545401"/>
              <a:ext cx="233363" cy="121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7" name="Picture 195" descr="Flag_of_the_United_State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7629" y="2822739"/>
              <a:ext cx="233363" cy="121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8" name="Picture 195" descr="Flag_of_the_United_State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7629" y="3100077"/>
              <a:ext cx="233363" cy="121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9" name="Picture 195" descr="Flag_of_the_United_State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7629" y="3390896"/>
              <a:ext cx="233363" cy="121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0" name="Picture 195" descr="Flag_of_the_United_State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7629" y="3678573"/>
              <a:ext cx="233363" cy="121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1" name="Picture 195" descr="Flag_of_the_United_State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7629" y="3967463"/>
              <a:ext cx="233363" cy="121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2" name="Picture 195" descr="Flag_of_the_United_State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0445" y="4525737"/>
              <a:ext cx="233363" cy="121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3" name="Picture 195" descr="Flag_of_the_United_State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0445" y="5068781"/>
              <a:ext cx="233363" cy="121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4" name="Picture 196" descr="Flag_of_the_Netherlands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8" y="4784161"/>
              <a:ext cx="216694" cy="147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5" name="Picture 197" descr="Flag_of_Sweden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1779" y="4215216"/>
              <a:ext cx="232172" cy="148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6" name="Picture 198" descr="Flag_of_Japan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9" y="5390948"/>
              <a:ext cx="216694" cy="147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96100" y="6413501"/>
            <a:ext cx="2057400" cy="365125"/>
          </a:xfrm>
        </p:spPr>
        <p:txBody>
          <a:bodyPr/>
          <a:lstStyle/>
          <a:p>
            <a:fld id="{D1A04B2C-4507-4604-84DC-35307C10DB03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grpSp>
        <p:nvGrpSpPr>
          <p:cNvPr id="22" name="グループ化 21"/>
          <p:cNvGrpSpPr/>
          <p:nvPr/>
        </p:nvGrpSpPr>
        <p:grpSpPr>
          <a:xfrm>
            <a:off x="7128764" y="12957"/>
            <a:ext cx="1941420" cy="355899"/>
            <a:chOff x="811610" y="459589"/>
            <a:chExt cx="1941420" cy="355899"/>
          </a:xfrm>
        </p:grpSpPr>
        <p:pic>
          <p:nvPicPr>
            <p:cNvPr id="23" name="図 2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11610" y="489085"/>
              <a:ext cx="476721" cy="326403"/>
            </a:xfrm>
            <a:prstGeom prst="rect">
              <a:avLst/>
            </a:prstGeom>
          </p:spPr>
        </p:pic>
        <p:pic>
          <p:nvPicPr>
            <p:cNvPr id="24" name="図 23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356388" y="459589"/>
              <a:ext cx="610062" cy="326403"/>
            </a:xfrm>
            <a:prstGeom prst="rect">
              <a:avLst/>
            </a:prstGeom>
          </p:spPr>
        </p:pic>
        <p:pic>
          <p:nvPicPr>
            <p:cNvPr id="25" name="図 24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057088" y="527914"/>
              <a:ext cx="695942" cy="239863"/>
            </a:xfrm>
            <a:prstGeom prst="rect">
              <a:avLst/>
            </a:prstGeom>
          </p:spPr>
        </p:pic>
      </p:grpSp>
      <p:sp>
        <p:nvSpPr>
          <p:cNvPr id="27" name="テキスト ボックス 26"/>
          <p:cNvSpPr txBox="1"/>
          <p:nvPr/>
        </p:nvSpPr>
        <p:spPr>
          <a:xfrm>
            <a:off x="-29494" y="6638524"/>
            <a:ext cx="11163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February,</a:t>
            </a:r>
            <a:r>
              <a:rPr kumimoji="1" lang="ja-JP" altLang="en-US" sz="1200" dirty="0" smtClean="0"/>
              <a:t> </a:t>
            </a:r>
            <a:r>
              <a:rPr kumimoji="1" lang="en-US" altLang="ja-JP" sz="1200" smtClean="0"/>
              <a:t>2023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85312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37527" y="1511816"/>
            <a:ext cx="8195187" cy="485007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ja-JP" dirty="0" smtClean="0">
                <a:ea typeface="Meiryo UI" panose="020B0604030504040204" pitchFamily="50" charset="-128"/>
              </a:rPr>
              <a:t>In </a:t>
            </a:r>
            <a:r>
              <a:rPr lang="en-US" altLang="ja-JP" dirty="0">
                <a:ea typeface="Meiryo UI" panose="020B0604030504040204" pitchFamily="50" charset="-128"/>
              </a:rPr>
              <a:t>2004, M-Root started </a:t>
            </a:r>
            <a:r>
              <a:rPr lang="en-US" altLang="ja-JP" dirty="0" err="1" smtClean="0">
                <a:ea typeface="Meiryo UI" panose="020B0604030504040204" pitchFamily="50" charset="-128"/>
              </a:rPr>
              <a:t>anycast</a:t>
            </a:r>
            <a:r>
              <a:rPr lang="en-US" altLang="ja-JP" dirty="0" smtClean="0">
                <a:ea typeface="Meiryo UI" panose="020B0604030504040204" pitchFamily="50" charset="-128"/>
              </a:rPr>
              <a:t> services</a:t>
            </a:r>
            <a:endParaRPr lang="en-US" altLang="ja-JP" dirty="0"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en-US" altLang="ja-JP" dirty="0" smtClean="0">
                <a:ea typeface="Meiryo UI" panose="020B0604030504040204" pitchFamily="50" charset="-128"/>
              </a:rPr>
              <a:t>In 2020, MoU among WIDE Project, JPRS, and APNIC concluded for global deployment of M-Root instances with focus on AP region</a:t>
            </a:r>
          </a:p>
          <a:p>
            <a:pPr>
              <a:lnSpc>
                <a:spcPct val="100000"/>
              </a:lnSpc>
            </a:pPr>
            <a:r>
              <a:rPr lang="en-US" altLang="ja-JP" dirty="0" smtClean="0">
                <a:ea typeface="Meiryo UI" panose="020B0604030504040204" pitchFamily="50" charset="-128"/>
              </a:rPr>
              <a:t>Deployment of </a:t>
            </a:r>
            <a:r>
              <a:rPr lang="en-US" altLang="ja-JP" dirty="0">
                <a:ea typeface="Meiryo UI" panose="020B0604030504040204" pitchFamily="50" charset="-128"/>
              </a:rPr>
              <a:t>more </a:t>
            </a:r>
            <a:r>
              <a:rPr lang="en-US" altLang="ja-JP" dirty="0" err="1">
                <a:ea typeface="Meiryo UI" panose="020B0604030504040204" pitchFamily="50" charset="-128"/>
              </a:rPr>
              <a:t>anycast</a:t>
            </a:r>
            <a:r>
              <a:rPr lang="en-US" altLang="ja-JP" dirty="0"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ea typeface="Meiryo UI" panose="020B0604030504040204" pitchFamily="50" charset="-128"/>
              </a:rPr>
              <a:t>instances under way with </a:t>
            </a:r>
            <a:r>
              <a:rPr lang="en-US" altLang="ja-JP" dirty="0">
                <a:ea typeface="Meiryo UI" panose="020B0604030504040204" pitchFamily="50" charset="-128"/>
              </a:rPr>
              <a:t>funding support from APNIC </a:t>
            </a:r>
            <a:r>
              <a:rPr lang="en-US" altLang="ja-JP" dirty="0" smtClean="0">
                <a:ea typeface="Meiryo UI" panose="020B0604030504040204" pitchFamily="50" charset="-128"/>
              </a:rPr>
              <a:t>Foundation/APIDT</a:t>
            </a:r>
          </a:p>
          <a:p>
            <a:pPr>
              <a:lnSpc>
                <a:spcPct val="100000"/>
              </a:lnSpc>
            </a:pPr>
            <a:endParaRPr lang="en-US" altLang="ja-JP" dirty="0"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en-US" altLang="ja-JP" dirty="0" smtClean="0">
                <a:ea typeface="Meiryo UI" panose="020B0604030504040204" pitchFamily="50" charset="-128"/>
              </a:rPr>
              <a:t>Kazuhiro </a:t>
            </a:r>
            <a:r>
              <a:rPr lang="en-US" altLang="ja-JP" dirty="0">
                <a:ea typeface="Meiryo UI" panose="020B0604030504040204" pitchFamily="50" charset="-128"/>
              </a:rPr>
              <a:t>Kitamura </a:t>
            </a:r>
            <a:r>
              <a:rPr lang="en-US" altLang="ja-JP" dirty="0" smtClean="0">
                <a:ea typeface="Meiryo UI" panose="020B0604030504040204" pitchFamily="50" charset="-128"/>
              </a:rPr>
              <a:t>&lt;kitamura@jprs.co.jp&gt; </a:t>
            </a:r>
            <a:r>
              <a:rPr lang="en-US" altLang="ja-JP" dirty="0">
                <a:ea typeface="Meiryo UI" panose="020B0604030504040204" pitchFamily="50" charset="-128"/>
              </a:rPr>
              <a:t>is </a:t>
            </a:r>
            <a:r>
              <a:rPr lang="en-US" altLang="ja-JP" dirty="0" smtClean="0">
                <a:ea typeface="Meiryo UI" panose="020B0604030504040204" pitchFamily="50" charset="-128"/>
              </a:rPr>
              <a:t>appointed as M-Root Deployment Manager </a:t>
            </a:r>
          </a:p>
          <a:p>
            <a:pPr marL="0" indent="0">
              <a:lnSpc>
                <a:spcPct val="100000"/>
              </a:lnSpc>
              <a:buNone/>
            </a:pPr>
            <a:endParaRPr kumimoji="1" lang="ja-JP" altLang="en-US" dirty="0">
              <a:ea typeface="Meiryo UI" panose="020B0604030504040204" pitchFamily="50" charset="-128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44376" y="81282"/>
            <a:ext cx="6455116" cy="1402671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ja-JP" sz="3600" dirty="0" smtClean="0">
                <a:latin typeface="+mn-lt"/>
              </a:rPr>
              <a:t>M-Root DNS Server deployment</a:t>
            </a:r>
            <a:endParaRPr lang="ja-JP" altLang="en-US" sz="3600" dirty="0">
              <a:latin typeface="+mn-lt"/>
            </a:endParaRPr>
          </a:p>
        </p:txBody>
      </p:sp>
      <p:sp>
        <p:nvSpPr>
          <p:cNvPr id="5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96100" y="6413501"/>
            <a:ext cx="2057400" cy="365125"/>
          </a:xfrm>
        </p:spPr>
        <p:txBody>
          <a:bodyPr/>
          <a:lstStyle/>
          <a:p>
            <a:fld id="{D1A04B2C-4507-4604-84DC-35307C10DB03}" type="slidenum">
              <a:rPr kumimoji="1" lang="ja-JP" altLang="en-US" smtClean="0"/>
              <a:t>4</a:t>
            </a:fld>
            <a:endParaRPr kumimoji="1"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7128764" y="12957"/>
            <a:ext cx="1941420" cy="355899"/>
            <a:chOff x="811610" y="459589"/>
            <a:chExt cx="1941420" cy="355899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11610" y="489085"/>
              <a:ext cx="476721" cy="326403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56388" y="459589"/>
              <a:ext cx="610062" cy="326403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57088" y="527914"/>
              <a:ext cx="695942" cy="239863"/>
            </a:xfrm>
            <a:prstGeom prst="rect">
              <a:avLst/>
            </a:prstGeom>
          </p:spPr>
        </p:pic>
      </p:grpSp>
      <p:sp>
        <p:nvSpPr>
          <p:cNvPr id="11" name="テキスト ボックス 10"/>
          <p:cNvSpPr txBox="1"/>
          <p:nvPr/>
        </p:nvSpPr>
        <p:spPr>
          <a:xfrm>
            <a:off x="-29494" y="6638524"/>
            <a:ext cx="11163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February,</a:t>
            </a:r>
            <a:r>
              <a:rPr kumimoji="1" lang="ja-JP" altLang="en-US" sz="1200" dirty="0" smtClean="0"/>
              <a:t> </a:t>
            </a:r>
            <a:r>
              <a:rPr kumimoji="1" lang="en-US" altLang="ja-JP" sz="1200" dirty="0" smtClean="0"/>
              <a:t>2023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18673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48" y="1484784"/>
            <a:ext cx="8946220" cy="5328592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4156386" y="3826429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70C0"/>
                </a:solidFill>
              </a:rPr>
              <a:t>★</a:t>
            </a:r>
            <a:endParaRPr kumimoji="1" lang="en-US" altLang="ja-JP" b="1" dirty="0" smtClean="0">
              <a:solidFill>
                <a:srgbClr val="0070C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787444" y="3817999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70C0"/>
                </a:solidFill>
              </a:rPr>
              <a:t>★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5089" y="1676219"/>
            <a:ext cx="496056" cy="336215"/>
          </a:xfrm>
          <a:prstGeom prst="rect">
            <a:avLst/>
          </a:prstGeom>
        </p:spPr>
      </p:pic>
      <p:pic>
        <p:nvPicPr>
          <p:cNvPr id="7" name="Picture 4" descr="https://3.bp.blogspot.com/-ynESW_C_VDU/U2tHoiysJFI/AAAAAAAAgQs/6zUPyf2Lg4M/s800/South-Kore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81418" y="1691959"/>
            <a:ext cx="461737" cy="314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フランスの国旗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873" y="1684561"/>
            <a:ext cx="470545" cy="32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698976" y="3459394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70C0"/>
                </a:solidFill>
              </a:rPr>
              <a:t>★</a:t>
            </a:r>
            <a:endParaRPr kumimoji="1" lang="ja-JP" altLang="en-US" b="1" dirty="0"/>
          </a:p>
        </p:txBody>
      </p:sp>
      <p:pic>
        <p:nvPicPr>
          <p:cNvPr id="10" name="Picture 8" descr="アメリカ合衆国の国旗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146" y="1691959"/>
            <a:ext cx="439728" cy="300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6588224" y="3717032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70C0"/>
                </a:solidFill>
              </a:rPr>
              <a:t>★</a:t>
            </a:r>
            <a:endParaRPr kumimoji="1" lang="ja-JP" altLang="en-US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54934" y="1988606"/>
            <a:ext cx="15824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★</a:t>
            </a:r>
            <a:r>
              <a:rPr lang="en-US" altLang="ja-JP" b="1" dirty="0" smtClean="0"/>
              <a:t> 2020 - 2022</a:t>
            </a:r>
          </a:p>
        </p:txBody>
      </p:sp>
      <p:pic>
        <p:nvPicPr>
          <p:cNvPr id="13" name="Picture 10" descr="オーストラリアの国旗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579" y="2041743"/>
            <a:ext cx="459655" cy="314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4431771" y="5466679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★</a:t>
            </a:r>
            <a:endParaRPr kumimoji="1" lang="ja-JP" altLang="en-US" b="1" dirty="0"/>
          </a:p>
        </p:txBody>
      </p:sp>
      <p:pic>
        <p:nvPicPr>
          <p:cNvPr id="15" name="Picture 12" descr="グアムの国旗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4963" y="2023176"/>
            <a:ext cx="482812" cy="329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ボックス 15"/>
          <p:cNvSpPr txBox="1"/>
          <p:nvPr/>
        </p:nvSpPr>
        <p:spPr>
          <a:xfrm>
            <a:off x="4224058" y="4362561"/>
            <a:ext cx="410412" cy="366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★</a:t>
            </a:r>
            <a:endParaRPr kumimoji="1" lang="ja-JP" altLang="en-US" b="1" dirty="0"/>
          </a:p>
        </p:txBody>
      </p:sp>
      <p:pic>
        <p:nvPicPr>
          <p:cNvPr id="17" name="Picture 16" descr="ベトナムの国旗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297" y="2023327"/>
            <a:ext cx="462600" cy="316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3273351" y="4198447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★</a:t>
            </a:r>
            <a:endParaRPr kumimoji="1" lang="ja-JP" altLang="en-US" b="1" dirty="0"/>
          </a:p>
        </p:txBody>
      </p:sp>
      <p:pic>
        <p:nvPicPr>
          <p:cNvPr id="19" name="Picture 18" descr="フィリピンの国旗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250" y="2379622"/>
            <a:ext cx="486114" cy="332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テキスト ボックス 19"/>
          <p:cNvSpPr txBox="1"/>
          <p:nvPr/>
        </p:nvSpPr>
        <p:spPr>
          <a:xfrm>
            <a:off x="3616904" y="4393032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B050"/>
                </a:solidFill>
              </a:rPr>
              <a:t>★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pic>
        <p:nvPicPr>
          <p:cNvPr id="21" name="Picture 22" descr="中華民国の国旗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364" y="2386806"/>
            <a:ext cx="476361" cy="32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テキスト ボックス 21"/>
          <p:cNvSpPr txBox="1"/>
          <p:nvPr/>
        </p:nvSpPr>
        <p:spPr>
          <a:xfrm>
            <a:off x="3628978" y="4183323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B050"/>
                </a:solidFill>
              </a:rPr>
              <a:t>★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pic>
        <p:nvPicPr>
          <p:cNvPr id="23" name="Picture 24" descr="バングラデシュの国旗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653" y="2386225"/>
            <a:ext cx="497200" cy="33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6" descr="インドの国旗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244" y="2387758"/>
            <a:ext cx="480509" cy="328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8" descr="マレーシアの国旗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775" y="2044892"/>
            <a:ext cx="481238" cy="328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0" descr="ネパールの国旗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068" y="2416867"/>
            <a:ext cx="410330" cy="479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2" descr="シンガポールの国旗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238" y="2025142"/>
            <a:ext cx="482587" cy="329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4" descr="タイ王国の国旗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891" y="2028037"/>
            <a:ext cx="475698" cy="325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6" descr="モンゴル国の国旗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320" y="2724849"/>
            <a:ext cx="488471" cy="333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8" descr="香港の国旗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066" y="2736074"/>
            <a:ext cx="465017" cy="317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0" descr="インドネシアの国旗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232" y="2397367"/>
            <a:ext cx="472493" cy="322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2" descr="パキスタンの国旗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7791" y="2738137"/>
            <a:ext cx="484131" cy="33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テキスト ボックス 32"/>
          <p:cNvSpPr txBox="1"/>
          <p:nvPr/>
        </p:nvSpPr>
        <p:spPr>
          <a:xfrm>
            <a:off x="754934" y="1664822"/>
            <a:ext cx="142808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70C0"/>
                </a:solidFill>
              </a:rPr>
              <a:t>★</a:t>
            </a:r>
            <a:r>
              <a:rPr kumimoji="1" lang="ja-JP" altLang="en-US" b="1" dirty="0" smtClean="0"/>
              <a:t> </a:t>
            </a:r>
            <a:r>
              <a:rPr lang="en-US" altLang="ja-JP" b="1" dirty="0" smtClean="0"/>
              <a:t>until 2019</a:t>
            </a:r>
            <a:endParaRPr kumimoji="1" lang="ja-JP" altLang="en-US" b="1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122834" y="463479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★</a:t>
            </a:r>
            <a:endParaRPr lang="en-US" altLang="ja-JP" b="1" dirty="0" smtClean="0">
              <a:solidFill>
                <a:srgbClr val="FF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172100" y="4426855"/>
            <a:ext cx="367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★</a:t>
            </a:r>
            <a:endParaRPr kumimoji="1" lang="ja-JP" altLang="en-US" b="1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489058" y="4189862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B050"/>
                </a:solidFill>
              </a:rPr>
              <a:t>★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242547" y="4732651"/>
            <a:ext cx="402195" cy="381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★</a:t>
            </a:r>
            <a:endParaRPr kumimoji="1" lang="ja-JP" altLang="en-US" b="1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69869" y="490328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B050"/>
                </a:solidFill>
              </a:rPr>
              <a:t>★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908396" y="4151262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B050"/>
                </a:solidFill>
              </a:rPr>
              <a:t>★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475328" y="4265466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B050"/>
                </a:solidFill>
              </a:rPr>
              <a:t>★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788834" y="418685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B050"/>
                </a:solidFill>
              </a:rPr>
              <a:t>★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249361" y="3387272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B050"/>
                </a:solidFill>
              </a:rPr>
              <a:t>★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745943" y="4014015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B050"/>
                </a:solidFill>
              </a:rPr>
              <a:t>★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452437" y="3949857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B050"/>
                </a:solidFill>
              </a:rPr>
              <a:t>★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76430" y="2339299"/>
            <a:ext cx="172354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B050"/>
                </a:solidFill>
              </a:rPr>
              <a:t>★</a:t>
            </a:r>
            <a:r>
              <a:rPr lang="en-US" altLang="ja-JP" b="1" dirty="0" smtClean="0"/>
              <a:t> Coming Soon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884823" y="107917"/>
            <a:ext cx="5317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M-Roo</a:t>
            </a:r>
            <a:r>
              <a:rPr lang="en-US" altLang="ja-JP" sz="3600" dirty="0" smtClean="0"/>
              <a:t>t deployment status</a:t>
            </a:r>
            <a:endParaRPr kumimoji="1" lang="ja-JP" altLang="en-US" sz="36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-3520" y="918466"/>
            <a:ext cx="9400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Both"/>
            </a:pPr>
            <a:r>
              <a:rPr lang="en-US" altLang="ja-JP" sz="2400" dirty="0" smtClean="0"/>
              <a:t>Expand the overage in APAC</a:t>
            </a:r>
            <a:r>
              <a:rPr kumimoji="1" lang="ja-JP" altLang="en-US" sz="2400" dirty="0" smtClean="0"/>
              <a:t> 　</a:t>
            </a:r>
            <a:r>
              <a:rPr kumimoji="1" lang="en-US" altLang="ja-JP" sz="2400" dirty="0" smtClean="0"/>
              <a:t>(2) RTT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improvement from the region</a:t>
            </a:r>
            <a:endParaRPr kumimoji="1" lang="ja-JP" altLang="en-US" sz="24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977986" y="3860669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70C0"/>
                </a:solidFill>
              </a:rPr>
              <a:t>★</a:t>
            </a:r>
            <a:endParaRPr kumimoji="1" lang="en-US" altLang="ja-JP" b="1" dirty="0" smtClean="0">
              <a:solidFill>
                <a:srgbClr val="0070C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-29494" y="6638524"/>
            <a:ext cx="11163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February,</a:t>
            </a:r>
            <a:r>
              <a:rPr kumimoji="1" lang="ja-JP" altLang="en-US" sz="1200" dirty="0" smtClean="0"/>
              <a:t> </a:t>
            </a:r>
            <a:r>
              <a:rPr kumimoji="1" lang="en-US" altLang="ja-JP" sz="1200" dirty="0" smtClean="0"/>
              <a:t>2023</a:t>
            </a:r>
            <a:endParaRPr kumimoji="1" lang="ja-JP" altLang="en-US" sz="1200" dirty="0"/>
          </a:p>
        </p:txBody>
      </p:sp>
      <p:sp>
        <p:nvSpPr>
          <p:cNvPr id="50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96100" y="6413501"/>
            <a:ext cx="2057400" cy="365125"/>
          </a:xfrm>
        </p:spPr>
        <p:txBody>
          <a:bodyPr/>
          <a:lstStyle/>
          <a:p>
            <a:r>
              <a:rPr lang="en-US" altLang="ja-JP" dirty="0"/>
              <a:t>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727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16" grpId="0"/>
      <p:bldP spid="18" grpId="0"/>
      <p:bldP spid="20" grpId="0"/>
      <p:bldP spid="2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43376" y="2641709"/>
            <a:ext cx="7671973" cy="31486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4400" dirty="0">
                <a:ea typeface="Meiryo UI" panose="020B0604030504040204" pitchFamily="50" charset="-128"/>
              </a:rPr>
              <a:t>c</a:t>
            </a:r>
            <a:r>
              <a:rPr lang="en-US" altLang="ja-JP" sz="4400" dirty="0" smtClean="0">
                <a:ea typeface="Meiryo UI" panose="020B0604030504040204" pitchFamily="50" charset="-128"/>
              </a:rPr>
              <a:t>ontact :</a:t>
            </a:r>
          </a:p>
          <a:p>
            <a:pPr marL="0" indent="0">
              <a:buNone/>
            </a:pPr>
            <a:r>
              <a:rPr lang="en-US" altLang="ja-JP" sz="4400" dirty="0">
                <a:ea typeface="Meiryo UI" panose="020B0604030504040204" pitchFamily="50" charset="-128"/>
              </a:rPr>
              <a:t>	</a:t>
            </a:r>
            <a:r>
              <a:rPr lang="en-US" altLang="ja-JP" sz="4400" dirty="0" smtClean="0">
                <a:ea typeface="Meiryo UI" panose="020B0604030504040204" pitchFamily="50" charset="-128"/>
                <a:hlinkClick r:id="rId3"/>
              </a:rPr>
              <a:t>m-root-eoi@jprs.co.jp</a:t>
            </a:r>
            <a:endParaRPr lang="en-US" altLang="ja-JP" sz="4400" dirty="0" smtClean="0"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4400" dirty="0" smtClean="0">
                <a:ea typeface="Meiryo UI" panose="020B0604030504040204" pitchFamily="50" charset="-128"/>
              </a:rPr>
              <a:t>		or</a:t>
            </a:r>
            <a:endParaRPr lang="en-US" altLang="ja-JP" sz="4400" dirty="0">
              <a:ea typeface="Meiryo UI" panose="020B0604030504040204" pitchFamily="50" charset="-128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4400" dirty="0">
                <a:ea typeface="Meiryo UI" panose="020B0604030504040204" pitchFamily="50" charset="-128"/>
              </a:rPr>
              <a:t>	</a:t>
            </a:r>
            <a:r>
              <a:rPr lang="en-US" altLang="ja-JP" sz="4400" dirty="0" smtClean="0">
                <a:ea typeface="Meiryo UI" panose="020B0604030504040204" pitchFamily="50" charset="-128"/>
              </a:rPr>
              <a:t>Kazuhiro </a:t>
            </a:r>
            <a:r>
              <a:rPr lang="en-US" altLang="ja-JP" sz="4400" dirty="0" smtClean="0">
                <a:ea typeface="Meiryo UI" panose="020B0604030504040204" pitchFamily="50" charset="-128"/>
              </a:rPr>
              <a:t>Kitamura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4400" dirty="0">
                <a:ea typeface="Meiryo UI" panose="020B0604030504040204" pitchFamily="50" charset="-128"/>
              </a:rPr>
              <a:t>	</a:t>
            </a:r>
            <a:r>
              <a:rPr lang="en-US" altLang="ja-JP" sz="4400" dirty="0" smtClean="0">
                <a:ea typeface="Meiryo UI" panose="020B0604030504040204" pitchFamily="50" charset="-128"/>
              </a:rPr>
              <a:t>	</a:t>
            </a:r>
            <a:r>
              <a:rPr lang="en-US" altLang="ja-JP" sz="3200" dirty="0" smtClean="0">
                <a:ea typeface="Meiryo UI" panose="020B0604030504040204" pitchFamily="50" charset="-128"/>
              </a:rPr>
              <a:t>(</a:t>
            </a:r>
            <a:r>
              <a:rPr lang="en-US" altLang="ja-JP" sz="3200" dirty="0">
                <a:ea typeface="Meiryo UI" panose="020B0604030504040204" pitchFamily="50" charset="-128"/>
              </a:rPr>
              <a:t>M-Root Deployment </a:t>
            </a:r>
            <a:r>
              <a:rPr lang="en-US" altLang="ja-JP" sz="3200" dirty="0" smtClean="0">
                <a:ea typeface="Meiryo UI" panose="020B0604030504040204" pitchFamily="50" charset="-128"/>
              </a:rPr>
              <a:t>Manager)</a:t>
            </a:r>
            <a:endParaRPr lang="en-US" altLang="ja-JP" sz="2400" dirty="0" smtClean="0"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3600" dirty="0">
                <a:ea typeface="Meiryo UI" panose="020B0604030504040204" pitchFamily="50" charset="-128"/>
              </a:rPr>
              <a:t>		</a:t>
            </a:r>
            <a:r>
              <a:rPr lang="en-US" altLang="ja-JP" sz="3600" dirty="0" smtClean="0">
                <a:ea typeface="Meiryo UI" panose="020B0604030504040204" pitchFamily="50" charset="-128"/>
                <a:hlinkClick r:id="rId4"/>
              </a:rPr>
              <a:t>kitamura@jprs.co.jp</a:t>
            </a:r>
            <a:endParaRPr lang="en-US" altLang="ja-JP" sz="3600" dirty="0" smtClean="0">
              <a:ea typeface="Meiryo UI" panose="020B0604030504040204" pitchFamily="50" charset="-128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4400" dirty="0" smtClean="0">
                <a:ea typeface="Meiryo UI" panose="020B0604030504040204" pitchFamily="50" charset="-128"/>
              </a:rPr>
              <a:t>               </a:t>
            </a:r>
            <a:endParaRPr lang="en-US" altLang="ja-JP" sz="3600" dirty="0" smtClean="0">
              <a:ea typeface="Meiryo UI" panose="020B0604030504040204" pitchFamily="50" charset="-128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26142" y="1202663"/>
            <a:ext cx="8701549" cy="1325563"/>
          </a:xfrm>
        </p:spPr>
        <p:txBody>
          <a:bodyPr>
            <a:normAutofit fontScale="90000"/>
          </a:bodyPr>
          <a:lstStyle/>
          <a:p>
            <a:r>
              <a:rPr lang="en-US" altLang="ja-JP" sz="5400" dirty="0">
                <a:latin typeface="+mn-lt"/>
              </a:rPr>
              <a:t>i</a:t>
            </a:r>
            <a:r>
              <a:rPr lang="en-US" altLang="ja-JP" sz="5400" dirty="0" smtClean="0">
                <a:latin typeface="+mn-lt"/>
              </a:rPr>
              <a:t>nterested in hosting an instance?</a:t>
            </a:r>
            <a:endParaRPr kumimoji="1" lang="ja-JP" altLang="en-US" sz="5400" dirty="0">
              <a:latin typeface="+mn-lt"/>
            </a:endParaRPr>
          </a:p>
        </p:txBody>
      </p:sp>
      <p:sp>
        <p:nvSpPr>
          <p:cNvPr id="5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96100" y="6413501"/>
            <a:ext cx="2057400" cy="365125"/>
          </a:xfrm>
        </p:spPr>
        <p:txBody>
          <a:bodyPr/>
          <a:lstStyle/>
          <a:p>
            <a:fld id="{D1A04B2C-4507-4604-84DC-35307C10DB03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29494" y="6638524"/>
            <a:ext cx="11163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February,</a:t>
            </a:r>
            <a:r>
              <a:rPr kumimoji="1" lang="ja-JP" altLang="en-US" sz="1200" dirty="0" smtClean="0"/>
              <a:t> </a:t>
            </a:r>
            <a:r>
              <a:rPr kumimoji="1" lang="en-US" altLang="ja-JP" sz="1200" dirty="0" smtClean="0"/>
              <a:t>2023</a:t>
            </a:r>
            <a:endParaRPr kumimoji="1" lang="ja-JP" altLang="en-US" sz="1200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7128764" y="12957"/>
            <a:ext cx="1941420" cy="355899"/>
            <a:chOff x="811610" y="459589"/>
            <a:chExt cx="1941420" cy="355899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11610" y="489085"/>
              <a:ext cx="476721" cy="326403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56388" y="459589"/>
              <a:ext cx="610062" cy="326403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057088" y="527914"/>
              <a:ext cx="695942" cy="2398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8147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</TotalTime>
  <Words>341</Words>
  <Application>Microsoft Office PowerPoint</Application>
  <PresentationFormat>画面に合わせる (4:3)</PresentationFormat>
  <Paragraphs>120</Paragraphs>
  <Slides>6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Meiryo UI</vt:lpstr>
      <vt:lpstr>ＭＳ Ｐゴシック</vt:lpstr>
      <vt:lpstr>Arial</vt:lpstr>
      <vt:lpstr>Calibri</vt:lpstr>
      <vt:lpstr>Calibri Light</vt:lpstr>
      <vt:lpstr>Office テーマ</vt:lpstr>
      <vt:lpstr>M-Root DNS Deployment with APNIC Foundation's support</vt:lpstr>
      <vt:lpstr>Number of Root DNS Server Instances</vt:lpstr>
      <vt:lpstr>Operators of Root DNS Servers</vt:lpstr>
      <vt:lpstr>M-Root DNS Server deployment</vt:lpstr>
      <vt:lpstr>PowerPoint プレゼンテーション</vt:lpstr>
      <vt:lpstr>interested in hosting an instance?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takamatsu</dc:creator>
  <cp:lastModifiedBy>hotta</cp:lastModifiedBy>
  <cp:revision>77</cp:revision>
  <cp:lastPrinted>2021-02-04T04:19:14Z</cp:lastPrinted>
  <dcterms:created xsi:type="dcterms:W3CDTF">2019-08-28T04:51:44Z</dcterms:created>
  <dcterms:modified xsi:type="dcterms:W3CDTF">2023-02-15T04:31:22Z</dcterms:modified>
</cp:coreProperties>
</file>