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7" r:id="rId5"/>
  </p:sldMasterIdLst>
  <p:notesMasterIdLst>
    <p:notesMasterId r:id="rId27"/>
  </p:notesMasterIdLst>
  <p:sldIdLst>
    <p:sldId id="274" r:id="rId6"/>
    <p:sldId id="957" r:id="rId7"/>
    <p:sldId id="994" r:id="rId8"/>
    <p:sldId id="997" r:id="rId9"/>
    <p:sldId id="998" r:id="rId10"/>
    <p:sldId id="956" r:id="rId11"/>
    <p:sldId id="568" r:id="rId12"/>
    <p:sldId id="931" r:id="rId13"/>
    <p:sldId id="993" r:id="rId14"/>
    <p:sldId id="930" r:id="rId15"/>
    <p:sldId id="925" r:id="rId16"/>
    <p:sldId id="987" r:id="rId17"/>
    <p:sldId id="983" r:id="rId18"/>
    <p:sldId id="496" r:id="rId19"/>
    <p:sldId id="495" r:id="rId20"/>
    <p:sldId id="974" r:id="rId21"/>
    <p:sldId id="523" r:id="rId22"/>
    <p:sldId id="996" r:id="rId23"/>
    <p:sldId id="999" r:id="rId24"/>
    <p:sldId id="927" r:id="rId25"/>
    <p:sldId id="312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adrika Magan" initials="BM" lastIdx="3" clrIdx="0">
    <p:extLst>
      <p:ext uri="{19B8F6BF-5375-455C-9EA6-DF929625EA0E}">
        <p15:presenceInfo xmlns:p15="http://schemas.microsoft.com/office/powerpoint/2012/main" userId="S::bhadrika@apnic.net::5c9952c1-8264-44e2-97f1-84d2096ee8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3E9"/>
    <a:srgbClr val="004FBB"/>
    <a:srgbClr val="C40836"/>
    <a:srgbClr val="C01B1C"/>
    <a:srgbClr val="590F4A"/>
    <a:srgbClr val="5C5C5C"/>
    <a:srgbClr val="166813"/>
    <a:srgbClr val="383838"/>
    <a:srgbClr val="00A2D7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15EB9-4336-CBE7-B54E-CDB16923BDF8}" v="1948" dt="2020-02-14T04:49:33.212"/>
    <p1510:client id="{A9CA1B6D-3A79-1142-AA3F-88975088D05E}" v="45" dt="2020-02-13T07:12:02.923"/>
    <p1510:client id="{C79B2B2F-B155-8B87-C9C3-FF6BC0E99E81}" v="1480" dt="2020-02-15T02:06:05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/>
    <p:restoredTop sz="94663"/>
  </p:normalViewPr>
  <p:slideViewPr>
    <p:cSldViewPr snapToGrid="0" snapToObjects="1">
      <p:cViewPr>
        <p:scale>
          <a:sx n="108" d="100"/>
          <a:sy n="108" d="100"/>
        </p:scale>
        <p:origin x="1616" y="8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48639636423789E-2"/>
          <c:y val="1.9451752394430113E-2"/>
          <c:w val="0.91362318291944278"/>
          <c:h val="0.902128640792336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Members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249</c:v>
                </c:pt>
                <c:pt idx="1">
                  <c:v>396</c:v>
                </c:pt>
                <c:pt idx="2">
                  <c:v>602</c:v>
                </c:pt>
                <c:pt idx="3">
                  <c:v>699</c:v>
                </c:pt>
                <c:pt idx="4">
                  <c:v>767</c:v>
                </c:pt>
                <c:pt idx="5">
                  <c:v>879</c:v>
                </c:pt>
                <c:pt idx="6">
                  <c:v>978</c:v>
                </c:pt>
                <c:pt idx="7">
                  <c:v>1157</c:v>
                </c:pt>
                <c:pt idx="8">
                  <c:v>1362</c:v>
                </c:pt>
                <c:pt idx="9">
                  <c:v>1584</c:v>
                </c:pt>
                <c:pt idx="10">
                  <c:v>1855</c:v>
                </c:pt>
                <c:pt idx="11">
                  <c:v>2170</c:v>
                </c:pt>
                <c:pt idx="12">
                  <c:v>2518</c:v>
                </c:pt>
                <c:pt idx="13">
                  <c:v>2947</c:v>
                </c:pt>
                <c:pt idx="14">
                  <c:v>3534</c:v>
                </c:pt>
                <c:pt idx="15">
                  <c:v>4051</c:v>
                </c:pt>
                <c:pt idx="16">
                  <c:v>4618</c:v>
                </c:pt>
                <c:pt idx="17">
                  <c:v>5268</c:v>
                </c:pt>
                <c:pt idx="18">
                  <c:v>5994</c:v>
                </c:pt>
                <c:pt idx="19">
                  <c:v>6557</c:v>
                </c:pt>
                <c:pt idx="20" formatCode="#,##0">
                  <c:v>7162</c:v>
                </c:pt>
                <c:pt idx="21" formatCode="#,##0">
                  <c:v>7769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8-1B44-8ADA-661F4433F5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NIR Members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16</c:v>
                </c:pt>
                <c:pt idx="1">
                  <c:v>18</c:v>
                </c:pt>
                <c:pt idx="2">
                  <c:v>19</c:v>
                </c:pt>
                <c:pt idx="3">
                  <c:v>19</c:v>
                </c:pt>
                <c:pt idx="4">
                  <c:v>21</c:v>
                </c:pt>
                <c:pt idx="5">
                  <c:v>107</c:v>
                </c:pt>
                <c:pt idx="6">
                  <c:v>260</c:v>
                </c:pt>
                <c:pt idx="7">
                  <c:v>422</c:v>
                </c:pt>
                <c:pt idx="8">
                  <c:v>644</c:v>
                </c:pt>
                <c:pt idx="9">
                  <c:v>842</c:v>
                </c:pt>
                <c:pt idx="10">
                  <c:v>1021</c:v>
                </c:pt>
                <c:pt idx="11">
                  <c:v>1200</c:v>
                </c:pt>
                <c:pt idx="12">
                  <c:v>1384</c:v>
                </c:pt>
                <c:pt idx="13">
                  <c:v>1629</c:v>
                </c:pt>
                <c:pt idx="14">
                  <c:v>1874</c:v>
                </c:pt>
                <c:pt idx="15">
                  <c:v>2545</c:v>
                </c:pt>
                <c:pt idx="16">
                  <c:v>3870</c:v>
                </c:pt>
                <c:pt idx="17">
                  <c:v>5168</c:v>
                </c:pt>
                <c:pt idx="18">
                  <c:v>6630</c:v>
                </c:pt>
                <c:pt idx="19">
                  <c:v>7579</c:v>
                </c:pt>
                <c:pt idx="20">
                  <c:v>8516</c:v>
                </c:pt>
                <c:pt idx="21">
                  <c:v>9243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98-1B44-8ADA-661F4433F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1635299728"/>
        <c:axId val="1635301408"/>
      </c:barChart>
      <c:catAx>
        <c:axId val="163529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301408"/>
        <c:crosses val="autoZero"/>
        <c:auto val="1"/>
        <c:lblAlgn val="ctr"/>
        <c:lblOffset val="100"/>
        <c:noMultiLvlLbl val="0"/>
      </c:catAx>
      <c:valAx>
        <c:axId val="163530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29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20688727810595"/>
          <c:y val="9.8600967227231828E-2"/>
          <c:w val="0.40375877006963817"/>
          <c:h val="6.7027307025079197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2019 Views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Views to date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45661</c:v>
                </c:pt>
                <c:pt idx="1">
                  <c:v>34744</c:v>
                </c:pt>
                <c:pt idx="2">
                  <c:v>43571</c:v>
                </c:pt>
                <c:pt idx="3">
                  <c:v>51094</c:v>
                </c:pt>
                <c:pt idx="4">
                  <c:v>51360</c:v>
                </c:pt>
                <c:pt idx="5">
                  <c:v>53064</c:v>
                </c:pt>
                <c:pt idx="6">
                  <c:v>49752</c:v>
                </c:pt>
                <c:pt idx="7">
                  <c:v>48059</c:v>
                </c:pt>
                <c:pt idx="8">
                  <c:v>55819</c:v>
                </c:pt>
                <c:pt idx="9">
                  <c:v>51267</c:v>
                </c:pt>
                <c:pt idx="10">
                  <c:v>46473</c:v>
                </c:pt>
                <c:pt idx="11">
                  <c:v>45450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E-6C47-B08C-FB1D2412B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5438287"/>
        <c:axId val="1168715103"/>
      </c:barChart>
      <c:catAx>
        <c:axId val="1215438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715103"/>
        <c:crosses val="autoZero"/>
        <c:auto val="1"/>
        <c:lblAlgn val="ctr"/>
        <c:lblOffset val="100"/>
        <c:noMultiLvlLbl val="0"/>
      </c:catAx>
      <c:valAx>
        <c:axId val="1168715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438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Guest Posts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</c:v>
                </c:pt>
                <c:pt idx="1">
                  <c:v>11</c:v>
                </c:pt>
                <c:pt idx="2">
                  <c:v>13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15</c:v>
                </c:pt>
                <c:pt idx="7">
                  <c:v>13</c:v>
                </c:pt>
                <c:pt idx="8">
                  <c:v>7</c:v>
                </c:pt>
                <c:pt idx="9">
                  <c:v>15</c:v>
                </c:pt>
                <c:pt idx="10">
                  <c:v>16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59-FC40-8689-6C26E4ECB8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APNIC Posts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16</c:v>
                </c:pt>
                <c:pt idx="1">
                  <c:v>17</c:v>
                </c:pt>
                <c:pt idx="2">
                  <c:v>17</c:v>
                </c:pt>
                <c:pt idx="3">
                  <c:v>21</c:v>
                </c:pt>
                <c:pt idx="4">
                  <c:v>17</c:v>
                </c:pt>
                <c:pt idx="5">
                  <c:v>26</c:v>
                </c:pt>
                <c:pt idx="6">
                  <c:v>23</c:v>
                </c:pt>
                <c:pt idx="7">
                  <c:v>25</c:v>
                </c:pt>
                <c:pt idx="8">
                  <c:v>15</c:v>
                </c:pt>
                <c:pt idx="9">
                  <c:v>17</c:v>
                </c:pt>
                <c:pt idx="10">
                  <c:v>13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59-FC40-8689-6C26E4ECB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8580447"/>
        <c:axId val="635548159"/>
      </c:barChart>
      <c:catAx>
        <c:axId val="66858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548159"/>
        <c:crosses val="autoZero"/>
        <c:auto val="1"/>
        <c:lblAlgn val="ctr"/>
        <c:lblOffset val="100"/>
        <c:noMultiLvlLbl val="0"/>
      </c:catAx>
      <c:valAx>
        <c:axId val="635548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580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t>16/2/20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06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087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778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4755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8596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260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284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076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>
                <a:latin typeface="Calibri" charset="0"/>
              </a:rPr>
              <a:t>At the end of 2019, APNIC direct membership stood at 7,769, an increase of 7.8% on 2018. In addition there was 9,116 NIR sub accounts, after growth 6.5% in 2019. Total combined membership was 16,885.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373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775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3668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Dashboard for Autonomous System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719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AU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983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364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0121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204 engagements in 2018 (6% more than 2017).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42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843558"/>
            <a:ext cx="8352928" cy="37804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29799" y="483535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38B2A337-2C29-4402-A0A2-E290C184D5D3}" type="slidenum">
              <a:rPr lang="en-AU" sz="600" baseline="0" smtClean="0">
                <a:solidFill>
                  <a:schemeClr val="bg1">
                    <a:lumMod val="85000"/>
                  </a:schemeClr>
                </a:solidFill>
                <a:latin typeface="Arial"/>
              </a:rPr>
              <a:pPr algn="r"/>
              <a:t>‹#›</a:t>
            </a:fld>
            <a:endParaRPr lang="en-US" sz="600" baseline="0">
              <a:solidFill>
                <a:schemeClr val="bg1">
                  <a:lumMod val="8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36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0027"/>
            <a:ext cx="7772400" cy="11017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59186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1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74282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46215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928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0025"/>
            <a:ext cx="7772400" cy="11017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59186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9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7428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46213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33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67"/>
            <a:ext cx="8229600" cy="85725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610099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91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4038600" cy="37506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3558"/>
            <a:ext cx="4038600" cy="37506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99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3558"/>
            <a:ext cx="4040188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47614"/>
            <a:ext cx="4040188" cy="324661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43558"/>
            <a:ext cx="4041775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47614"/>
            <a:ext cx="4041775" cy="324661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8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"/>
            <a:ext cx="8229600" cy="85725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5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563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02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843558"/>
            <a:ext cx="8352928" cy="1836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95289" y="2859782"/>
            <a:ext cx="8353425" cy="1764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6104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98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843559"/>
            <a:ext cx="4100264" cy="37804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3559"/>
            <a:ext cx="4100264" cy="37804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2541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843559"/>
            <a:ext cx="4101852" cy="504056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347614"/>
            <a:ext cx="4101852" cy="32763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43559"/>
            <a:ext cx="4103439" cy="5040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47614"/>
            <a:ext cx="4103439" cy="32763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315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986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72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86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6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4803998"/>
            <a:ext cx="288032" cy="162018"/>
          </a:xfrm>
          <a:prstGeom prst="rect">
            <a:avLst/>
          </a:prstGeom>
        </p:spPr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4894008"/>
            <a:ext cx="3960440" cy="18843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r>
              <a:rPr lang="en-AU"/>
              <a:t>This document is uncontrolled when printed. Before use, check the APNIC electronic master document to verify that this is the current version.</a:t>
            </a:r>
          </a:p>
        </p:txBody>
      </p:sp>
    </p:spTree>
    <p:extLst>
      <p:ext uri="{BB962C8B-B14F-4D97-AF65-F5344CB8AC3E}">
        <p14:creationId xmlns:p14="http://schemas.microsoft.com/office/powerpoint/2010/main" val="204113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-20538"/>
            <a:ext cx="8352928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843558"/>
            <a:ext cx="8352928" cy="37804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29799" y="483535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38B2A337-2C29-4402-A0A2-E290C184D5D3}" type="slidenum">
              <a:rPr lang="en-AU" sz="600" baseline="0" smtClean="0">
                <a:solidFill>
                  <a:schemeClr val="bg1">
                    <a:lumMod val="85000"/>
                  </a:schemeClr>
                </a:solidFill>
                <a:latin typeface="Arial"/>
              </a:rPr>
              <a:pPr algn="r"/>
              <a:t>‹#›</a:t>
            </a:fld>
            <a:endParaRPr lang="en-US" sz="600" baseline="0">
              <a:solidFill>
                <a:schemeClr val="bg1">
                  <a:lumMod val="8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31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66" r:id="rId2"/>
    <p:sldLayoutId id="2147483652" r:id="rId3"/>
    <p:sldLayoutId id="2147483653" r:id="rId4"/>
    <p:sldLayoutId id="2147483654" r:id="rId5"/>
    <p:sldLayoutId id="2147483660" r:id="rId6"/>
    <p:sldLayoutId id="2147483705" r:id="rId7"/>
    <p:sldLayoutId id="2147483651" r:id="rId8"/>
    <p:sldLayoutId id="2147483655" r:id="rId9"/>
    <p:sldLayoutId id="2147483777" r:id="rId10"/>
    <p:sldLayoutId id="214748377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4FBB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9875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0"/>
            <a:ext cx="9144000" cy="5156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29799" y="483535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38B2A337-2C29-4402-A0A2-E290C184D5D3}" type="slidenum">
              <a:rPr lang="en-AU" sz="600" baseline="0" smtClean="0">
                <a:solidFill>
                  <a:schemeClr val="bg1">
                    <a:lumMod val="85000"/>
                  </a:schemeClr>
                </a:solidFill>
                <a:latin typeface="Arial"/>
              </a:rPr>
              <a:pPr algn="r"/>
              <a:t>‹#›</a:t>
            </a:fld>
            <a:endParaRPr lang="en-US" sz="600" baseline="0">
              <a:solidFill>
                <a:schemeClr val="bg1">
                  <a:lumMod val="8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2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6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 baseline="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 baseline="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2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image" Target="../media/image20.png"/><Relationship Id="rId4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hyperlink" Target="http://www.apnic.net/security" TargetMode="Externa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hyperlink" Target="https://apnic.foundation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hyperlink" Target="https://www.apnic.net/manage-ip/myapnic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APNIC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r>
              <a:rPr lang="en-AU" sz="2000" dirty="0"/>
              <a:t>AP* Retreat, Melbourne</a:t>
            </a:r>
          </a:p>
          <a:p>
            <a:r>
              <a:rPr lang="en-AU" sz="2000" dirty="0"/>
              <a:t>17 February 2020</a:t>
            </a:r>
          </a:p>
          <a:p>
            <a:endParaRPr lang="en-AU" sz="2000" dirty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52140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D5E01235-A20A-A941-8779-803B159D7647}"/>
              </a:ext>
            </a:extLst>
          </p:cNvPr>
          <p:cNvGraphicFramePr/>
          <p:nvPr/>
        </p:nvGraphicFramePr>
        <p:xfrm>
          <a:off x="1092878" y="820132"/>
          <a:ext cx="3479122" cy="194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blog.apnic.net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56663" y="4948238"/>
            <a:ext cx="287337" cy="1619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3315499" y="2562743"/>
            <a:ext cx="1863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Average: 48,026 / month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759" y="2783584"/>
            <a:ext cx="444008" cy="15081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48772" y="1357083"/>
            <a:ext cx="1324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Views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125375" y="1032515"/>
            <a:ext cx="1677825" cy="1416345"/>
            <a:chOff x="5484971" y="2374068"/>
            <a:chExt cx="1677825" cy="1416345"/>
          </a:xfrm>
        </p:grpSpPr>
        <p:grpSp>
          <p:nvGrpSpPr>
            <p:cNvPr id="31" name="Group 30"/>
            <p:cNvGrpSpPr/>
            <p:nvPr/>
          </p:nvGrpSpPr>
          <p:grpSpPr>
            <a:xfrm>
              <a:off x="5484971" y="2374068"/>
              <a:ext cx="1677825" cy="419338"/>
              <a:chOff x="5486398" y="2374068"/>
              <a:chExt cx="1677825" cy="419338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4863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6387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7911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9435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959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2483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4007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5531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7055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8579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7010398" y="2374068"/>
                <a:ext cx="153825" cy="419338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5484971" y="2705928"/>
              <a:ext cx="1677825" cy="419338"/>
              <a:chOff x="5484970" y="2705928"/>
              <a:chExt cx="1677825" cy="419338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4849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6373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7897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9421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945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2469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3993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5517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7041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8565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7008970" y="2705928"/>
                <a:ext cx="153825" cy="419338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5484971" y="3039215"/>
              <a:ext cx="1677825" cy="419338"/>
              <a:chOff x="5486398" y="2374068"/>
              <a:chExt cx="1677825" cy="419338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4863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6387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7911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9435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959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2483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4007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5531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7055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857998" y="237406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7010398" y="2374068"/>
                <a:ext cx="153825" cy="419338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5484971" y="3371075"/>
              <a:ext cx="1677825" cy="419338"/>
              <a:chOff x="5484970" y="2705928"/>
              <a:chExt cx="1677825" cy="41933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4849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6373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7897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9421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945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2469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3993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5517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7041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856570" y="2705928"/>
                <a:ext cx="153825" cy="419338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7008970" y="2705928"/>
                <a:ext cx="153825" cy="419338"/>
              </a:xfrm>
              <a:prstGeom prst="rect">
                <a:avLst/>
              </a:prstGeom>
            </p:spPr>
          </p:pic>
        </p:grpSp>
      </p:grpSp>
      <p:sp>
        <p:nvSpPr>
          <p:cNvPr id="79" name="TextBox 78"/>
          <p:cNvSpPr txBox="1"/>
          <p:nvPr/>
        </p:nvSpPr>
        <p:spPr>
          <a:xfrm rot="16200000">
            <a:off x="4729851" y="1249378"/>
            <a:ext cx="147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Guest Blog Posts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909279" y="1406888"/>
            <a:ext cx="83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159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848120" y="4597600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/>
              <a:t>As at 31 Dec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DB77C5A-56D8-6743-94A9-5EFA8508AF40}"/>
              </a:ext>
            </a:extLst>
          </p:cNvPr>
          <p:cNvSpPr txBox="1"/>
          <p:nvPr/>
        </p:nvSpPr>
        <p:spPr>
          <a:xfrm rot="16200000">
            <a:off x="-326123" y="3378115"/>
            <a:ext cx="207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Monthly Posts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E2D9C74-411A-7B42-B26C-8135970D7A7F}"/>
              </a:ext>
            </a:extLst>
          </p:cNvPr>
          <p:cNvGraphicFramePr/>
          <p:nvPr/>
        </p:nvGraphicFramePr>
        <p:xfrm>
          <a:off x="1306202" y="2900394"/>
          <a:ext cx="3479123" cy="198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B694F8C-B45B-5F4D-BC91-4AF48D329E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95" y="2685345"/>
            <a:ext cx="2221489" cy="24115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91359" y="4348074"/>
            <a:ext cx="2017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 5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Guest Post, Security, DNS, IPv6, BGP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867CA84D-8DAB-3145-90C7-288BBAEDE9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126963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2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D685-C234-E640-A25A-7D3D8E8C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Engagement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7467E2-41D2-4446-BB62-12B23C5C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4948014"/>
            <a:ext cx="288032" cy="162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F2B1B3-6A1C-3D40-8D11-71A176A60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64" y="106721"/>
            <a:ext cx="576000" cy="57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BEBAE3-C987-6B41-B786-7D56A4DDE771}"/>
              </a:ext>
            </a:extLst>
          </p:cNvPr>
          <p:cNvSpPr txBox="1"/>
          <p:nvPr/>
        </p:nvSpPr>
        <p:spPr>
          <a:xfrm>
            <a:off x="7080067" y="1927116"/>
            <a:ext cx="1516320" cy="548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rmAutofit/>
          </a:bodyPr>
          <a:lstStyle/>
          <a:p>
            <a:pPr algn="l"/>
            <a:r>
              <a:rPr lang="en-US" sz="1200"/>
              <a:t>Engagement summary by 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9FC205-2DE5-504E-A8BC-2348E9A7A5C1}"/>
              </a:ext>
            </a:extLst>
          </p:cNvPr>
          <p:cNvSpPr txBox="1"/>
          <p:nvPr/>
        </p:nvSpPr>
        <p:spPr>
          <a:xfrm>
            <a:off x="7102431" y="4035519"/>
            <a:ext cx="1516321" cy="548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rmAutofit/>
          </a:bodyPr>
          <a:lstStyle/>
          <a:p>
            <a:pPr algn="l"/>
            <a:r>
              <a:rPr lang="en-US" sz="1200"/>
              <a:t>Engagement summary by month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49C8E9-B455-5A43-A7B0-8328A6D113C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1214" y="836712"/>
            <a:ext cx="6163945" cy="2581275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B38C40-EE8D-A540-9313-765218965C7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5029" y="3505294"/>
            <a:ext cx="6120130" cy="1442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EADC18-A496-6A4A-979C-86DDED2C2FF1}"/>
              </a:ext>
            </a:extLst>
          </p:cNvPr>
          <p:cNvSpPr txBox="1"/>
          <p:nvPr/>
        </p:nvSpPr>
        <p:spPr>
          <a:xfrm>
            <a:off x="6677785" y="809980"/>
            <a:ext cx="2214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Includes Foundation engagements</a:t>
            </a:r>
          </a:p>
        </p:txBody>
      </p:sp>
    </p:spTree>
    <p:extLst>
      <p:ext uri="{BB962C8B-B14F-4D97-AF65-F5344CB8AC3E}">
        <p14:creationId xmlns:p14="http://schemas.microsoft.com/office/powerpoint/2010/main" val="253890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856663" y="4948238"/>
            <a:ext cx="287337" cy="1619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7808847" y="2975736"/>
            <a:ext cx="1223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TA- Indonesia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95062"/>
              </p:ext>
            </p:extLst>
          </p:nvPr>
        </p:nvGraphicFramePr>
        <p:xfrm>
          <a:off x="5137791" y="2280356"/>
          <a:ext cx="3889663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6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02">
                <a:tc>
                  <a:txBody>
                    <a:bodyPr/>
                    <a:lstStyle/>
                    <a:p>
                      <a:r>
                        <a:rPr lang="en-US" sz="1100"/>
                        <a:t>Face-to-face</a:t>
                      </a:r>
                      <a:r>
                        <a:rPr lang="en-US" sz="1100" baseline="0"/>
                        <a:t> training</a:t>
                      </a:r>
                    </a:p>
                    <a:p>
                      <a:pPr lvl="1"/>
                      <a:r>
                        <a:rPr lang="en-US" sz="1100" baseline="0"/>
                        <a:t>Economies</a:t>
                      </a:r>
                    </a:p>
                    <a:p>
                      <a:pPr lvl="1"/>
                      <a:r>
                        <a:rPr lang="en-US" sz="1100"/>
                        <a:t>Trainees</a:t>
                      </a:r>
                    </a:p>
                    <a:p>
                      <a:pPr lvl="1"/>
                      <a:r>
                        <a:rPr lang="en-US" sz="1100"/>
                        <a:t>Trainee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69</a:t>
                      </a:r>
                    </a:p>
                    <a:p>
                      <a:pPr algn="r"/>
                      <a:r>
                        <a:rPr lang="en-US" sz="1100" dirty="0"/>
                        <a:t>30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1,971</a:t>
                      </a:r>
                    </a:p>
                    <a:p>
                      <a:pPr algn="r"/>
                      <a:r>
                        <a:rPr lang="en-US" sz="1100" dirty="0"/>
                        <a:t>5,757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7">
                <a:tc>
                  <a:txBody>
                    <a:bodyPr/>
                    <a:lstStyle/>
                    <a:p>
                      <a:r>
                        <a:rPr lang="en-US" sz="1100"/>
                        <a:t>Community Trainers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46">
                <a:tc>
                  <a:txBody>
                    <a:bodyPr/>
                    <a:lstStyle/>
                    <a:p>
                      <a:pPr marL="7938" lvl="1" indent="0" algn="l">
                        <a:tabLst/>
                      </a:pPr>
                      <a:r>
                        <a:rPr lang="en-US" sz="1100"/>
                        <a:t>APNIC Academy Users</a:t>
                      </a:r>
                    </a:p>
                    <a:p>
                      <a:pPr marL="447675" lvl="1" indent="0" algn="l">
                        <a:tabLst/>
                      </a:pPr>
                      <a:r>
                        <a:rPr lang="en-US" sz="1100"/>
                        <a:t>Economies</a:t>
                      </a:r>
                    </a:p>
                    <a:p>
                      <a:pPr marL="447675" lvl="1" indent="0" algn="l">
                        <a:tabLst/>
                      </a:pPr>
                      <a:r>
                        <a:rPr lang="en-US" sz="1100"/>
                        <a:t>Virtual Labs</a:t>
                      </a:r>
                    </a:p>
                    <a:p>
                      <a:pPr marL="447675" lvl="1" indent="0" algn="l">
                        <a:tabLst/>
                      </a:pPr>
                      <a:r>
                        <a:rPr lang="en-US" sz="1100"/>
                        <a:t>Course completions</a:t>
                      </a:r>
                    </a:p>
                    <a:p>
                      <a:pPr marL="447675" lvl="1" indent="0" algn="l">
                        <a:tabLst/>
                      </a:pPr>
                      <a:r>
                        <a:rPr lang="en-US" sz="1100"/>
                        <a:t>Trainee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5,060</a:t>
                      </a:r>
                    </a:p>
                    <a:p>
                      <a:pPr algn="r"/>
                      <a:r>
                        <a:rPr lang="en-US" sz="1100"/>
                        <a:t>42</a:t>
                      </a:r>
                    </a:p>
                    <a:p>
                      <a:pPr algn="r"/>
                      <a:r>
                        <a:rPr lang="en-US" sz="1100"/>
                        <a:t>1,723</a:t>
                      </a:r>
                    </a:p>
                    <a:p>
                      <a:pPr algn="r"/>
                      <a:r>
                        <a:rPr lang="en-US" sz="1100"/>
                        <a:t>870</a:t>
                      </a:r>
                    </a:p>
                    <a:p>
                      <a:pPr algn="r"/>
                      <a:r>
                        <a:rPr lang="en-US" sz="1100"/>
                        <a:t>525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286013"/>
                  </a:ext>
                </a:extLst>
              </a:tr>
              <a:tr h="189837">
                <a:tc>
                  <a:txBody>
                    <a:bodyPr/>
                    <a:lstStyle/>
                    <a:p>
                      <a:r>
                        <a:rPr lang="en-US" sz="1100"/>
                        <a:t>YouTube training 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37,729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194719"/>
                  </a:ext>
                </a:extLst>
              </a:tr>
            </a:tbl>
          </a:graphicData>
        </a:graphic>
      </p:graphicFrame>
      <p:pic>
        <p:nvPicPr>
          <p:cNvPr id="56" name="Picture 55">
            <a:extLst>
              <a:ext uri="{FF2B5EF4-FFF2-40B4-BE49-F238E27FC236}">
                <a16:creationId xmlns:a16="http://schemas.microsoft.com/office/drawing/2014/main" id="{7BE625EB-3386-A843-A10A-C63094E69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126963"/>
            <a:ext cx="576064" cy="57606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4EF8490-109F-D344-9E6A-532E53E862B3}"/>
              </a:ext>
            </a:extLst>
          </p:cNvPr>
          <p:cNvGrpSpPr/>
          <p:nvPr/>
        </p:nvGrpSpPr>
        <p:grpSpPr>
          <a:xfrm>
            <a:off x="0" y="891222"/>
            <a:ext cx="5072749" cy="3937769"/>
            <a:chOff x="3307" y="894394"/>
            <a:chExt cx="5072749" cy="393776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76AEAD7-663B-494A-BAF2-D5BBAAF8D9F5}"/>
                </a:ext>
              </a:extLst>
            </p:cNvPr>
            <p:cNvGrpSpPr/>
            <p:nvPr/>
          </p:nvGrpSpPr>
          <p:grpSpPr>
            <a:xfrm>
              <a:off x="3307" y="894394"/>
              <a:ext cx="5072749" cy="3937769"/>
              <a:chOff x="3307" y="894394"/>
              <a:chExt cx="5072749" cy="393776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B6498FB-2921-B847-8EF1-8CF7F6DC1E3A}"/>
                  </a:ext>
                </a:extLst>
              </p:cNvPr>
              <p:cNvGrpSpPr/>
              <p:nvPr/>
            </p:nvGrpSpPr>
            <p:grpSpPr>
              <a:xfrm>
                <a:off x="3307" y="894394"/>
                <a:ext cx="5072749" cy="3937769"/>
                <a:chOff x="3307" y="894394"/>
                <a:chExt cx="5072749" cy="3937769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1FBCD2D8-7AD1-0D4E-A30D-3A30E2CEED25}"/>
                    </a:ext>
                  </a:extLst>
                </p:cNvPr>
                <p:cNvGrpSpPr/>
                <p:nvPr/>
              </p:nvGrpSpPr>
              <p:grpSpPr>
                <a:xfrm>
                  <a:off x="3307" y="894394"/>
                  <a:ext cx="5072749" cy="3937769"/>
                  <a:chOff x="100613" y="894394"/>
                  <a:chExt cx="5072749" cy="3937769"/>
                </a:xfrm>
              </p:grpSpPr>
              <p:grpSp>
                <p:nvGrpSpPr>
                  <p:cNvPr id="5" name="Group 4">
                    <a:extLst>
                      <a:ext uri="{FF2B5EF4-FFF2-40B4-BE49-F238E27FC236}">
                        <a16:creationId xmlns:a16="http://schemas.microsoft.com/office/drawing/2014/main" id="{221AE0E9-5209-1C43-A382-42BB3B2AB4C6}"/>
                      </a:ext>
                    </a:extLst>
                  </p:cNvPr>
                  <p:cNvGrpSpPr/>
                  <p:nvPr/>
                </p:nvGrpSpPr>
                <p:grpSpPr>
                  <a:xfrm>
                    <a:off x="100613" y="894394"/>
                    <a:ext cx="5072749" cy="3937769"/>
                    <a:chOff x="100613" y="894394"/>
                    <a:chExt cx="5072749" cy="3937769"/>
                  </a:xfrm>
                </p:grpSpPr>
                <p:grpSp>
                  <p:nvGrpSpPr>
                    <p:cNvPr id="4" name="Group 3">
                      <a:extLst>
                        <a:ext uri="{FF2B5EF4-FFF2-40B4-BE49-F238E27FC236}">
                          <a16:creationId xmlns:a16="http://schemas.microsoft.com/office/drawing/2014/main" id="{B0C3265B-673A-504E-9D64-3E7305B597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0613" y="894394"/>
                      <a:ext cx="5072749" cy="3937769"/>
                      <a:chOff x="100613" y="894394"/>
                      <a:chExt cx="5072749" cy="3937769"/>
                    </a:xfrm>
                  </p:grpSpPr>
                  <p:pic>
                    <p:nvPicPr>
                      <p:cNvPr id="91" name="Picture 90" descr="Region-Blue-01-01.png">
                        <a:extLst>
                          <a:ext uri="{FF2B5EF4-FFF2-40B4-BE49-F238E27FC236}">
                            <a16:creationId xmlns:a16="http://schemas.microsoft.com/office/drawing/2014/main" id="{3AF9A254-C53B-F04F-8B43-60AC1365EFE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alphaModFix amt="70000"/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l="1718" t="1470" r="24380"/>
                      <a:stretch/>
                    </p:blipFill>
                    <p:spPr>
                      <a:xfrm>
                        <a:off x="100613" y="894394"/>
                        <a:ext cx="5072749" cy="393776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2" name="Oval 91">
                        <a:extLst>
                          <a:ext uri="{FF2B5EF4-FFF2-40B4-BE49-F238E27FC236}">
                            <a16:creationId xmlns:a16="http://schemas.microsoft.com/office/drawing/2014/main" id="{91006F59-9168-734C-9DA4-15DCB57CD9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3947" y="3415074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93" name="Oval 92">
                        <a:extLst>
                          <a:ext uri="{FF2B5EF4-FFF2-40B4-BE49-F238E27FC236}">
                            <a16:creationId xmlns:a16="http://schemas.microsoft.com/office/drawing/2014/main" id="{85355529-8C01-8A40-A968-844B782B1B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48134" y="4266455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94" name="Oval 93">
                        <a:extLst>
                          <a:ext uri="{FF2B5EF4-FFF2-40B4-BE49-F238E27FC236}">
                            <a16:creationId xmlns:a16="http://schemas.microsoft.com/office/drawing/2014/main" id="{78FC80AC-63A7-D04F-8570-406D9E8E46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15216" y="1700351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95" name="Oval 94">
                        <a:extLst>
                          <a:ext uri="{FF2B5EF4-FFF2-40B4-BE49-F238E27FC236}">
                            <a16:creationId xmlns:a16="http://schemas.microsoft.com/office/drawing/2014/main" id="{DB39F8DD-A1F1-A948-ADCD-FD75499012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712" y="1712705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96" name="Oval 95">
                        <a:extLst>
                          <a:ext uri="{FF2B5EF4-FFF2-40B4-BE49-F238E27FC236}">
                            <a16:creationId xmlns:a16="http://schemas.microsoft.com/office/drawing/2014/main" id="{5159FAC9-0782-6B4D-99E7-9CBB7187DF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0522" y="1646801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97" name="Oval 96">
                        <a:extLst>
                          <a:ext uri="{FF2B5EF4-FFF2-40B4-BE49-F238E27FC236}">
                            <a16:creationId xmlns:a16="http://schemas.microsoft.com/office/drawing/2014/main" id="{591414F1-F292-144E-8FA7-9984EB5D0F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44046" y="1745657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98" name="Oval 97">
                        <a:extLst>
                          <a:ext uri="{FF2B5EF4-FFF2-40B4-BE49-F238E27FC236}">
                            <a16:creationId xmlns:a16="http://schemas.microsoft.com/office/drawing/2014/main" id="{0CF4A6BD-9390-8C4C-BC92-E617F01D6E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09508" y="1992797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19" name="Oval 18">
                        <a:extLst>
                          <a:ext uri="{FF2B5EF4-FFF2-40B4-BE49-F238E27FC236}">
                            <a16:creationId xmlns:a16="http://schemas.microsoft.com/office/drawing/2014/main" id="{41FA4B6E-C37D-3447-823A-E8517FA9A6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92056" y="2561887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20" name="Oval 19">
                        <a:extLst>
                          <a:ext uri="{FF2B5EF4-FFF2-40B4-BE49-F238E27FC236}">
                            <a16:creationId xmlns:a16="http://schemas.microsoft.com/office/drawing/2014/main" id="{3D6B2D95-8FCB-0446-A78A-BA4CED5D5A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9928" y="2561889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21" name="Oval 20">
                        <a:extLst>
                          <a:ext uri="{FF2B5EF4-FFF2-40B4-BE49-F238E27FC236}">
                            <a16:creationId xmlns:a16="http://schemas.microsoft.com/office/drawing/2014/main" id="{3F894828-48A9-AE49-9F81-4B0D9B9AC1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34182" y="2457715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22" name="Oval 21">
                        <a:extLst>
                          <a:ext uri="{FF2B5EF4-FFF2-40B4-BE49-F238E27FC236}">
                            <a16:creationId xmlns:a16="http://schemas.microsoft.com/office/drawing/2014/main" id="{83BEFDC4-B616-6D49-BD44-349FADDCC3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7577" y="2480862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23" name="Oval 22">
                        <a:extLst>
                          <a:ext uri="{FF2B5EF4-FFF2-40B4-BE49-F238E27FC236}">
                            <a16:creationId xmlns:a16="http://schemas.microsoft.com/office/drawing/2014/main" id="{34A47F6A-75D4-1E49-B1EB-824ABF2702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53204" y="2830034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24" name="Oval 23">
                        <a:extLst>
                          <a:ext uri="{FF2B5EF4-FFF2-40B4-BE49-F238E27FC236}">
                            <a16:creationId xmlns:a16="http://schemas.microsoft.com/office/drawing/2014/main" id="{CC148CEB-2A5E-AE4E-B0F4-1818E48154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48094" y="2170273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25" name="Oval 24">
                        <a:extLst>
                          <a:ext uri="{FF2B5EF4-FFF2-40B4-BE49-F238E27FC236}">
                            <a16:creationId xmlns:a16="http://schemas.microsoft.com/office/drawing/2014/main" id="{B80F0B82-3B56-2D44-8D6F-A3B53DA19E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29113" y="2158703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26" name="Oval 25">
                        <a:extLst>
                          <a:ext uri="{FF2B5EF4-FFF2-40B4-BE49-F238E27FC236}">
                            <a16:creationId xmlns:a16="http://schemas.microsoft.com/office/drawing/2014/main" id="{E2B94F15-7629-D748-B627-94E1FDD029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52998" y="2476956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27" name="Oval 26">
                        <a:extLst>
                          <a:ext uri="{FF2B5EF4-FFF2-40B4-BE49-F238E27FC236}">
                            <a16:creationId xmlns:a16="http://schemas.microsoft.com/office/drawing/2014/main" id="{109AFE48-D65C-0B41-9701-5FC35A8AA6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5985" y="2488685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28" name="Oval 27">
                        <a:extLst>
                          <a:ext uri="{FF2B5EF4-FFF2-40B4-BE49-F238E27FC236}">
                            <a16:creationId xmlns:a16="http://schemas.microsoft.com/office/drawing/2014/main" id="{59329B18-0083-724F-B041-7944163FB5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80354" y="2527760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29" name="Oval 28">
                        <a:extLst>
                          <a:ext uri="{FF2B5EF4-FFF2-40B4-BE49-F238E27FC236}">
                            <a16:creationId xmlns:a16="http://schemas.microsoft.com/office/drawing/2014/main" id="{DAC38792-708A-E740-A7B5-9591F85991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99365" y="2113546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30" name="Oval 29">
                        <a:extLst>
                          <a:ext uri="{FF2B5EF4-FFF2-40B4-BE49-F238E27FC236}">
                            <a16:creationId xmlns:a16="http://schemas.microsoft.com/office/drawing/2014/main" id="{A0C32819-03F2-E44F-A62E-279A523706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37867" y="3468414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31" name="Oval 30">
                        <a:extLst>
                          <a:ext uri="{FF2B5EF4-FFF2-40B4-BE49-F238E27FC236}">
                            <a16:creationId xmlns:a16="http://schemas.microsoft.com/office/drawing/2014/main" id="{B337CDCC-A1B7-6642-9F7C-D724DC190D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03314" y="2177893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32" name="Oval 31">
                        <a:extLst>
                          <a:ext uri="{FF2B5EF4-FFF2-40B4-BE49-F238E27FC236}">
                            <a16:creationId xmlns:a16="http://schemas.microsoft.com/office/drawing/2014/main" id="{6CD5ECD5-07BE-F849-9FA8-8ED483A583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8634" y="2406493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33" name="Oval 32">
                        <a:extLst>
                          <a:ext uri="{FF2B5EF4-FFF2-40B4-BE49-F238E27FC236}">
                            <a16:creationId xmlns:a16="http://schemas.microsoft.com/office/drawing/2014/main" id="{6F15909E-7521-5C47-8CC0-3FF4A0D7C5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32954" y="1545433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668258A5-0125-444C-AA36-DA4AE93EE8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8548" y="2015657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35" name="Oval 34">
                        <a:extLst>
                          <a:ext uri="{FF2B5EF4-FFF2-40B4-BE49-F238E27FC236}">
                            <a16:creationId xmlns:a16="http://schemas.microsoft.com/office/drawing/2014/main" id="{5C757913-3759-0B4C-A1CB-78280F3A7E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2848" y="2000417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36" name="Oval 35">
                        <a:extLst>
                          <a:ext uri="{FF2B5EF4-FFF2-40B4-BE49-F238E27FC236}">
                            <a16:creationId xmlns:a16="http://schemas.microsoft.com/office/drawing/2014/main" id="{B0F0536A-7137-E149-90DE-0AEA992A9A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1207" y="3506514"/>
                        <a:ext cx="74517" cy="7429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id="{11767C92-A31E-244A-B6A7-500602B661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433" y="2115851"/>
                      <a:ext cx="74517" cy="74292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41" name="Oval 40">
                      <a:extLst>
                        <a:ext uri="{FF2B5EF4-FFF2-40B4-BE49-F238E27FC236}">
                          <a16:creationId xmlns:a16="http://schemas.microsoft.com/office/drawing/2014/main" id="{9A6A6FCC-2062-A744-B3BF-87005F62F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9397" y="2107138"/>
                      <a:ext cx="74517" cy="74292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2FD5B47C-30B9-C342-BDFE-29BB4D55E5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0819" y="2577397"/>
                      <a:ext cx="74517" cy="74292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210BCFC0-BA43-0647-A51B-9A8A5434D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7475" y="2751580"/>
                      <a:ext cx="74517" cy="74292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id="{B32DC4EA-DCC5-244D-BCCB-B1336800B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23" y="2233415"/>
                      <a:ext cx="74517" cy="74292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6BDDC745-776A-B04C-98EC-391E20635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70468" y="2756006"/>
                      <a:ext cx="74517" cy="74292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3D55CFFB-0876-574A-B393-18024C0F1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0798" y="2764719"/>
                      <a:ext cx="74517" cy="74292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2"/>
                        </a:solidFill>
                      </a:endParaRPr>
                    </a:p>
                  </p:txBody>
                </p:sp>
              </p:grp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F9A3023E-5B64-1249-8A0D-5F37F8C36CB0}"/>
                      </a:ext>
                    </a:extLst>
                  </p:cNvPr>
                  <p:cNvSpPr/>
                  <p:nvPr/>
                </p:nvSpPr>
                <p:spPr>
                  <a:xfrm>
                    <a:off x="3553203" y="3880983"/>
                    <a:ext cx="74517" cy="742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DF99A93-DF26-9D42-971C-24E469E0D4A0}"/>
                      </a:ext>
                    </a:extLst>
                  </p:cNvPr>
                  <p:cNvSpPr/>
                  <p:nvPr/>
                </p:nvSpPr>
                <p:spPr>
                  <a:xfrm>
                    <a:off x="2189557" y="1549783"/>
                    <a:ext cx="74517" cy="742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8CFD40AD-927A-8E41-8E6A-311315A2D084}"/>
                      </a:ext>
                    </a:extLst>
                  </p:cNvPr>
                  <p:cNvSpPr/>
                  <p:nvPr/>
                </p:nvSpPr>
                <p:spPr>
                  <a:xfrm>
                    <a:off x="1989261" y="3099923"/>
                    <a:ext cx="74517" cy="742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15D885DF-2058-2846-BC3C-F2DB906FD99A}"/>
                      </a:ext>
                    </a:extLst>
                  </p:cNvPr>
                  <p:cNvSpPr/>
                  <p:nvPr/>
                </p:nvSpPr>
                <p:spPr>
                  <a:xfrm>
                    <a:off x="1137999" y="2190951"/>
                    <a:ext cx="74517" cy="742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B12B8B2-F87A-AC4D-B345-9E42088B60F1}"/>
                      </a:ext>
                    </a:extLst>
                  </p:cNvPr>
                  <p:cNvSpPr/>
                  <p:nvPr/>
                </p:nvSpPr>
                <p:spPr>
                  <a:xfrm>
                    <a:off x="1854181" y="2502630"/>
                    <a:ext cx="74517" cy="742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9FC29EAC-2BD4-984D-9C43-10CB8ED4A295}"/>
                      </a:ext>
                    </a:extLst>
                  </p:cNvPr>
                  <p:cNvSpPr/>
                  <p:nvPr/>
                </p:nvSpPr>
                <p:spPr>
                  <a:xfrm>
                    <a:off x="2554276" y="2618491"/>
                    <a:ext cx="74517" cy="742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475A0A2D-587B-4A4B-9E92-0F7CC4BB2DFF}"/>
                      </a:ext>
                    </a:extLst>
                  </p:cNvPr>
                  <p:cNvSpPr/>
                  <p:nvPr/>
                </p:nvSpPr>
                <p:spPr>
                  <a:xfrm>
                    <a:off x="2606529" y="2618490"/>
                    <a:ext cx="74517" cy="742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2"/>
                      </a:solidFill>
                    </a:endParaRPr>
                  </a:p>
                </p:txBody>
              </p:sp>
            </p:grp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6F0B4679-5EA9-7E4F-BA83-43FF7403B01D}"/>
                    </a:ext>
                  </a:extLst>
                </p:cNvPr>
                <p:cNvSpPr/>
                <p:nvPr/>
              </p:nvSpPr>
              <p:spPr>
                <a:xfrm>
                  <a:off x="2049211" y="2211710"/>
                  <a:ext cx="74517" cy="742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77863C04-D03F-DD4B-907B-A11E228BB727}"/>
                    </a:ext>
                  </a:extLst>
                </p:cNvPr>
                <p:cNvSpPr/>
                <p:nvPr/>
              </p:nvSpPr>
              <p:spPr>
                <a:xfrm>
                  <a:off x="2121219" y="2715766"/>
                  <a:ext cx="74517" cy="742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0DAC45B9-0C98-A74C-BCAE-9F84543FD971}"/>
                    </a:ext>
                  </a:extLst>
                </p:cNvPr>
                <p:cNvSpPr/>
                <p:nvPr/>
              </p:nvSpPr>
              <p:spPr>
                <a:xfrm>
                  <a:off x="1545155" y="2353442"/>
                  <a:ext cx="74517" cy="742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CBAEA8D7-D9B9-B54C-92AF-EF53C4C848EC}"/>
                    </a:ext>
                  </a:extLst>
                </p:cNvPr>
                <p:cNvSpPr/>
                <p:nvPr/>
              </p:nvSpPr>
              <p:spPr>
                <a:xfrm>
                  <a:off x="1473147" y="2283718"/>
                  <a:ext cx="74517" cy="742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4B4841B7-6BB0-734A-9C3C-983D1D9ED05A}"/>
                    </a:ext>
                  </a:extLst>
                </p:cNvPr>
                <p:cNvSpPr/>
                <p:nvPr/>
              </p:nvSpPr>
              <p:spPr>
                <a:xfrm>
                  <a:off x="1547664" y="2787774"/>
                  <a:ext cx="74517" cy="742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4CCD5FB0-BF2A-A140-A6F9-E2CC3DDCFFAB}"/>
                    </a:ext>
                  </a:extLst>
                </p:cNvPr>
                <p:cNvSpPr/>
                <p:nvPr/>
              </p:nvSpPr>
              <p:spPr>
                <a:xfrm>
                  <a:off x="827584" y="2715766"/>
                  <a:ext cx="74517" cy="742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C8F7FB5-556A-7C47-B9BE-EEE8A946652C}"/>
                  </a:ext>
                </a:extLst>
              </p:cNvPr>
              <p:cNvSpPr/>
              <p:nvPr/>
            </p:nvSpPr>
            <p:spPr>
              <a:xfrm>
                <a:off x="1403648" y="2283718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14AD6B6-AB64-214F-839B-F5084D7673E8}"/>
                  </a:ext>
                </a:extLst>
              </p:cNvPr>
              <p:cNvSpPr/>
              <p:nvPr/>
            </p:nvSpPr>
            <p:spPr>
              <a:xfrm>
                <a:off x="1545155" y="2283718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4FCDEFF-E793-B948-8928-E297F89D9586}"/>
                  </a:ext>
                </a:extLst>
              </p:cNvPr>
              <p:cNvSpPr/>
              <p:nvPr/>
            </p:nvSpPr>
            <p:spPr>
              <a:xfrm>
                <a:off x="1547664" y="2211710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E09CA21-0522-A144-8E60-F9FB68CEF1E8}"/>
                  </a:ext>
                </a:extLst>
              </p:cNvPr>
              <p:cNvSpPr/>
              <p:nvPr/>
            </p:nvSpPr>
            <p:spPr>
              <a:xfrm>
                <a:off x="1617163" y="2283718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967D23C-1A4D-214D-9E40-B9B0EE4D212A}"/>
                  </a:ext>
                </a:extLst>
              </p:cNvPr>
              <p:cNvSpPr/>
              <p:nvPr/>
            </p:nvSpPr>
            <p:spPr>
              <a:xfrm>
                <a:off x="1689171" y="2283718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A7C6CA6-F50D-3543-893A-B7799836E952}"/>
                  </a:ext>
                </a:extLst>
              </p:cNvPr>
              <p:cNvSpPr/>
              <p:nvPr/>
            </p:nvSpPr>
            <p:spPr>
              <a:xfrm>
                <a:off x="2337243" y="1851670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90AC10D-1203-2E4E-B1B1-CB3C0BBB6DD8}"/>
                  </a:ext>
                </a:extLst>
              </p:cNvPr>
              <p:cNvSpPr/>
              <p:nvPr/>
            </p:nvSpPr>
            <p:spPr>
              <a:xfrm>
                <a:off x="3201339" y="4153642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C541E7E-EADD-3445-ABD9-A2A208472430}"/>
                  </a:ext>
                </a:extLst>
              </p:cNvPr>
              <p:cNvSpPr/>
              <p:nvPr/>
            </p:nvSpPr>
            <p:spPr>
              <a:xfrm>
                <a:off x="3273347" y="3217538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D3DEBC4-1F7C-0241-B811-E5A1F251E2A3}"/>
                  </a:ext>
                </a:extLst>
              </p:cNvPr>
              <p:cNvSpPr/>
              <p:nvPr/>
            </p:nvSpPr>
            <p:spPr>
              <a:xfrm>
                <a:off x="4355976" y="3505570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21EFDC1-B1D5-C246-A842-160C49F803DE}"/>
                  </a:ext>
                </a:extLst>
              </p:cNvPr>
              <p:cNvSpPr/>
              <p:nvPr/>
            </p:nvSpPr>
            <p:spPr>
              <a:xfrm>
                <a:off x="1187624" y="2065410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6579965-8F43-D845-AE17-4F626C8937B3}"/>
                </a:ext>
              </a:extLst>
            </p:cNvPr>
            <p:cNvSpPr/>
            <p:nvPr/>
          </p:nvSpPr>
          <p:spPr>
            <a:xfrm>
              <a:off x="2244651" y="1702183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21FD3AC-FB86-3F45-89F4-7EC84B932A6C}"/>
                </a:ext>
              </a:extLst>
            </p:cNvPr>
            <p:cNvSpPr/>
            <p:nvPr/>
          </p:nvSpPr>
          <p:spPr>
            <a:xfrm>
              <a:off x="2339752" y="2137418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ABDB890-DA61-024E-B7E9-A259AE94EB6F}"/>
                </a:ext>
              </a:extLst>
            </p:cNvPr>
            <p:cNvSpPr/>
            <p:nvPr/>
          </p:nvSpPr>
          <p:spPr>
            <a:xfrm>
              <a:off x="1547664" y="2425450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D3D9F7D-06F1-BC47-AAE8-31051B8773D0}"/>
                </a:ext>
              </a:extLst>
            </p:cNvPr>
            <p:cNvSpPr/>
            <p:nvPr/>
          </p:nvSpPr>
          <p:spPr>
            <a:xfrm>
              <a:off x="827584" y="2785490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A3BBA38-297D-E048-B6E4-565BDD3FE615}"/>
                </a:ext>
              </a:extLst>
            </p:cNvPr>
            <p:cNvSpPr/>
            <p:nvPr/>
          </p:nvSpPr>
          <p:spPr>
            <a:xfrm>
              <a:off x="1617163" y="2787774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0ADD3A0-52D9-154B-9FB0-235F0B7BDDF9}"/>
                </a:ext>
              </a:extLst>
            </p:cNvPr>
            <p:cNvSpPr/>
            <p:nvPr/>
          </p:nvSpPr>
          <p:spPr>
            <a:xfrm>
              <a:off x="827584" y="2857498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5DDEB58-D613-B244-87AB-33B58E282835}"/>
                </a:ext>
              </a:extLst>
            </p:cNvPr>
            <p:cNvSpPr/>
            <p:nvPr/>
          </p:nvSpPr>
          <p:spPr>
            <a:xfrm>
              <a:off x="827584" y="2929506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6BD5581-D820-5644-94AF-2A1F5AFBAE97}"/>
                </a:ext>
              </a:extLst>
            </p:cNvPr>
            <p:cNvSpPr/>
            <p:nvPr/>
          </p:nvSpPr>
          <p:spPr>
            <a:xfrm>
              <a:off x="3707904" y="3289546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A9F5C42-30C2-2F4B-88CE-5A097BA3CF7E}"/>
                </a:ext>
              </a:extLst>
            </p:cNvPr>
            <p:cNvSpPr/>
            <p:nvPr/>
          </p:nvSpPr>
          <p:spPr>
            <a:xfrm>
              <a:off x="1475656" y="2427734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Picture 13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9FFDFEE1-4777-FC4C-A7DE-485D9396D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31" y="346261"/>
            <a:ext cx="2356646" cy="1767485"/>
          </a:xfrm>
          <a:prstGeom prst="rect">
            <a:avLst/>
          </a:prstGeom>
          <a:ln w="19050">
            <a:solidFill>
              <a:srgbClr val="004FBB"/>
            </a:solidFill>
          </a:ln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43A219C7-7DA2-734F-8CCD-F2922A8232E3}"/>
              </a:ext>
            </a:extLst>
          </p:cNvPr>
          <p:cNvSpPr txBox="1"/>
          <p:nvPr/>
        </p:nvSpPr>
        <p:spPr>
          <a:xfrm>
            <a:off x="5174469" y="1839820"/>
            <a:ext cx="880667" cy="253038"/>
          </a:xfrm>
          <a:prstGeom prst="rect">
            <a:avLst/>
          </a:prstGeom>
          <a:noFill/>
          <a:ln w="76200" cmpd="sng">
            <a:noFill/>
            <a:miter lim="800000"/>
          </a:ln>
        </p:spPr>
        <p:txBody>
          <a:bodyPr wrap="square" rtlCol="0" anchor="ctr" anchorCtr="0">
            <a:normAutofit fontScale="92500"/>
          </a:bodyPr>
          <a:lstStyle/>
          <a:p>
            <a:pPr algn="l"/>
            <a:r>
              <a:rPr lang="en-US" sz="800" err="1">
                <a:solidFill>
                  <a:schemeClr val="bg1"/>
                </a:solidFill>
              </a:rPr>
              <a:t>PacNOG</a:t>
            </a:r>
            <a:r>
              <a:rPr lang="en-US" sz="800">
                <a:solidFill>
                  <a:schemeClr val="bg1"/>
                </a:solidFill>
              </a:rPr>
              <a:t> 25, Fiji</a:t>
            </a:r>
          </a:p>
        </p:txBody>
      </p:sp>
      <p:pic>
        <p:nvPicPr>
          <p:cNvPr id="16" name="Picture 15" descr="A group of people in a room&#10;&#10;Description automatically generated">
            <a:extLst>
              <a:ext uri="{FF2B5EF4-FFF2-40B4-BE49-F238E27FC236}">
                <a16:creationId xmlns:a16="http://schemas.microsoft.com/office/drawing/2014/main" id="{9D9FF3D9-F0B6-1E49-8CB7-80BA14B89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61" y="338785"/>
            <a:ext cx="2356646" cy="1767485"/>
          </a:xfrm>
          <a:prstGeom prst="rect">
            <a:avLst/>
          </a:prstGeom>
          <a:ln w="19050">
            <a:solidFill>
              <a:srgbClr val="004FBB"/>
            </a:solidFill>
          </a:ln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EAD3BE11-0A7C-854D-8DA4-E08A8AAFC7D1}"/>
              </a:ext>
            </a:extLst>
          </p:cNvPr>
          <p:cNvSpPr txBox="1"/>
          <p:nvPr/>
        </p:nvSpPr>
        <p:spPr>
          <a:xfrm>
            <a:off x="7219895" y="373255"/>
            <a:ext cx="1177903" cy="253038"/>
          </a:xfrm>
          <a:prstGeom prst="rect">
            <a:avLst/>
          </a:prstGeom>
          <a:noFill/>
          <a:ln w="76200" cmpd="sng">
            <a:noFill/>
            <a:miter lim="800000"/>
          </a:ln>
        </p:spPr>
        <p:txBody>
          <a:bodyPr wrap="square" rtlCol="0" anchor="ctr" anchorCtr="0">
            <a:normAutofit fontScale="92500"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</a:rPr>
              <a:t>IPv6 workshop, Lao PDR</a:t>
            </a:r>
          </a:p>
        </p:txBody>
      </p:sp>
    </p:spTree>
    <p:extLst>
      <p:ext uri="{BB962C8B-B14F-4D97-AF65-F5344CB8AC3E}">
        <p14:creationId xmlns:p14="http://schemas.microsoft.com/office/powerpoint/2010/main" val="196970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6A4403-1C07-0D43-992C-4973A99A0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55" y="1868120"/>
            <a:ext cx="3669467" cy="14072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0A1F88C-FBA5-7F49-B2FC-134A0279F691}"/>
              </a:ext>
            </a:extLst>
          </p:cNvPr>
          <p:cNvSpPr txBox="1"/>
          <p:nvPr/>
        </p:nvSpPr>
        <p:spPr>
          <a:xfrm>
            <a:off x="5703295" y="4640461"/>
            <a:ext cx="229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err="1">
                <a:solidFill>
                  <a:schemeClr val="tx1">
                    <a:lumMod val="50000"/>
                    <a:lumOff val="50000"/>
                  </a:schemeClr>
                </a:solidFill>
              </a:rPr>
              <a:t>academy.apnic.net</a:t>
            </a:r>
            <a:endParaRPr lang="en-US" sz="1400" u="sng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EB484-5062-F946-9A2C-1CE9E712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APNIC Academy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56663" y="4948238"/>
            <a:ext cx="287337" cy="1619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smtClean="0"/>
              <a:pPr/>
              <a:t>13</a:t>
            </a:fld>
            <a:endParaRPr lang="en-AU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64BFA31-117F-794D-9375-1B47452C95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01" y="3457385"/>
            <a:ext cx="4040599" cy="1336963"/>
          </a:xfrm>
          <a:prstGeom prst="rect">
            <a:avLst/>
          </a:prstGeom>
          <a:ln w="19050">
            <a:solidFill>
              <a:srgbClr val="004FBB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50A3D6-B263-8244-910C-249E8B96EF9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69" y="836712"/>
            <a:ext cx="2641117" cy="1452502"/>
          </a:xfrm>
          <a:prstGeom prst="rect">
            <a:avLst/>
          </a:prstGeom>
          <a:ln w="19050">
            <a:solidFill>
              <a:srgbClr val="004FBB"/>
            </a:solidFill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4081657-5FBA-D341-AE2A-721D82EA6F8C}"/>
              </a:ext>
            </a:extLst>
          </p:cNvPr>
          <p:cNvGrpSpPr/>
          <p:nvPr/>
        </p:nvGrpSpPr>
        <p:grpSpPr>
          <a:xfrm>
            <a:off x="5166073" y="1012668"/>
            <a:ext cx="3776046" cy="3742067"/>
            <a:chOff x="4783756" y="588739"/>
            <a:chExt cx="3754584" cy="37721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DF9E979-59B0-EE41-9B15-24A22491CAA5}"/>
                </a:ext>
              </a:extLst>
            </p:cNvPr>
            <p:cNvGrpSpPr/>
            <p:nvPr/>
          </p:nvGrpSpPr>
          <p:grpSpPr>
            <a:xfrm>
              <a:off x="4783756" y="619212"/>
              <a:ext cx="3754584" cy="3741725"/>
              <a:chOff x="4783756" y="619212"/>
              <a:chExt cx="3754584" cy="374172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2E65845-156D-3B41-9A93-80021DFC1CD6}"/>
                  </a:ext>
                </a:extLst>
              </p:cNvPr>
              <p:cNvGrpSpPr/>
              <p:nvPr/>
            </p:nvGrpSpPr>
            <p:grpSpPr>
              <a:xfrm>
                <a:off x="4783756" y="644893"/>
                <a:ext cx="222623" cy="3716044"/>
                <a:chOff x="4783756" y="644893"/>
                <a:chExt cx="222623" cy="3716044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ABDAFED-7FC8-6B41-B2DF-08A92CAFC881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0664812-7A27-944D-AB2D-E088A0F39803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0" cy="3690363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379F794-73FD-4848-92FE-D35F96B29F66}"/>
                    </a:ext>
                  </a:extLst>
                </p:cNvPr>
                <p:cNvCxnSpPr/>
                <p:nvPr/>
              </p:nvCxnSpPr>
              <p:spPr>
                <a:xfrm flipH="1">
                  <a:off x="4783756" y="4360937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751D655-4D59-C24A-9CDC-63030605C4EF}"/>
                  </a:ext>
                </a:extLst>
              </p:cNvPr>
              <p:cNvGrpSpPr/>
              <p:nvPr/>
            </p:nvGrpSpPr>
            <p:grpSpPr>
              <a:xfrm flipH="1">
                <a:off x="8315717" y="619212"/>
                <a:ext cx="222623" cy="3716044"/>
                <a:chOff x="4783756" y="644893"/>
                <a:chExt cx="222623" cy="3716044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8B52DBD4-696A-7648-AD21-4228717565F2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822DF1C-3870-6D42-9ED2-915D4B0C8B94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0" cy="3690363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218864C6-343C-424C-8ACC-42E16559AD84}"/>
                    </a:ext>
                  </a:extLst>
                </p:cNvPr>
                <p:cNvCxnSpPr/>
                <p:nvPr/>
              </p:nvCxnSpPr>
              <p:spPr>
                <a:xfrm flipH="1">
                  <a:off x="4783756" y="4360937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CDEEE1-EDFC-A346-AD85-EFB3C3C196ED}"/>
                </a:ext>
              </a:extLst>
            </p:cNvPr>
            <p:cNvSpPr txBox="1"/>
            <p:nvPr/>
          </p:nvSpPr>
          <p:spPr>
            <a:xfrm>
              <a:off x="4914512" y="588739"/>
              <a:ext cx="3528314" cy="3716048"/>
            </a:xfrm>
            <a:prstGeom prst="rect">
              <a:avLst/>
            </a:prstGeom>
            <a:noFill/>
            <a:ln w="76200" cmpd="sng">
              <a:noFill/>
              <a:miter lim="800000"/>
            </a:ln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600" dirty="0"/>
                <a:t>New webinar platform</a:t>
              </a:r>
            </a:p>
            <a:p>
              <a:pPr marL="593725" lvl="1" indent="-285750">
                <a:buFont typeface="System Font Regular"/>
                <a:buChar char="-"/>
              </a:pPr>
              <a:r>
                <a:rPr lang="en-AU" sz="1600" dirty="0"/>
                <a:t>12 webinars</a:t>
              </a:r>
              <a:endParaRPr lang="en-AU" sz="1600" dirty="0">
                <a:cs typeface="Aria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600" dirty="0">
                  <a:cs typeface="Arial"/>
                </a:rPr>
                <a:t>New courses</a:t>
              </a:r>
              <a:endParaRPr lang="en-AU" sz="1600" dirty="0"/>
            </a:p>
            <a:p>
              <a:pPr marL="593725" lvl="1" indent="-285750">
                <a:buFont typeface="System Font Regular"/>
                <a:buChar char="-"/>
              </a:pPr>
              <a:r>
                <a:rPr lang="en-AU" sz="1600" dirty="0"/>
                <a:t>IPv6 fundamentals </a:t>
              </a:r>
              <a:br>
                <a:rPr lang="en-AU" sz="1600" dirty="0"/>
              </a:br>
              <a:r>
                <a:rPr lang="en-AU" sz="1600" dirty="0"/>
                <a:t>(5 modules); </a:t>
              </a:r>
              <a:endParaRPr lang="en-AU" sz="1600" dirty="0">
                <a:cs typeface="Arial"/>
              </a:endParaRPr>
            </a:p>
            <a:p>
              <a:pPr marL="593725" lvl="1" indent="-285750">
                <a:buFont typeface="System Font Regular"/>
                <a:buChar char="-"/>
              </a:pPr>
              <a:r>
                <a:rPr lang="en-AU" sz="1600" dirty="0"/>
                <a:t>IPv6 Address Planning </a:t>
              </a:r>
              <a:br>
                <a:rPr lang="en-AU" sz="1600" dirty="0"/>
              </a:br>
              <a:r>
                <a:rPr lang="en-AU" sz="1600" dirty="0"/>
                <a:t>(in development)</a:t>
              </a:r>
              <a:endParaRPr lang="en-AU" sz="1600" dirty="0">
                <a:cs typeface="Aria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600" dirty="0">
                  <a:cs typeface="Arial"/>
                </a:rPr>
                <a:t>New Labs</a:t>
              </a:r>
            </a:p>
            <a:p>
              <a:pPr marL="593725" lvl="1" indent="-285750">
                <a:buFont typeface="System Font Regular"/>
                <a:buChar char="-"/>
              </a:pPr>
              <a:r>
                <a:rPr lang="en-AU" sz="1600" dirty="0">
                  <a:cs typeface="Arial"/>
                </a:rPr>
                <a:t>Cisco, </a:t>
              </a:r>
              <a:r>
                <a:rPr lang="en-AU" sz="1600" dirty="0" err="1">
                  <a:cs typeface="Arial"/>
                </a:rPr>
                <a:t>Mikrotik</a:t>
              </a:r>
              <a:r>
                <a:rPr lang="en-AU" sz="1600" dirty="0">
                  <a:cs typeface="Arial"/>
                </a:rPr>
                <a:t> etc etc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600" dirty="0"/>
                <a:t>Access to ‘</a:t>
              </a:r>
              <a:r>
                <a:rPr lang="en-AU" sz="1600" dirty="0" err="1"/>
                <a:t>eduroam</a:t>
              </a:r>
              <a:r>
                <a:rPr lang="en-AU" sz="1600" dirty="0"/>
                <a:t>’</a:t>
              </a:r>
              <a:endParaRPr lang="en-AU" sz="1600" dirty="0">
                <a:cs typeface="Arial"/>
              </a:endParaRPr>
            </a:p>
            <a:p>
              <a:pPr marL="593725" lvl="1" indent="-285750">
                <a:buFont typeface="System Font Regular"/>
                <a:buChar char="-"/>
              </a:pPr>
              <a:r>
                <a:rPr lang="en-AU" sz="1600" dirty="0"/>
                <a:t>APNIC Members only</a:t>
              </a:r>
              <a:endParaRPr lang="en-AU" sz="1600" dirty="0">
                <a:cs typeface="Arial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AU" sz="1600" dirty="0">
                  <a:cs typeface="Arial"/>
                </a:rPr>
                <a:t>Support for 8 languages</a:t>
              </a:r>
            </a:p>
            <a:p>
              <a:pPr marL="593725" lvl="1" indent="-285750">
                <a:buFont typeface="System Font Regular"/>
                <a:buChar char="-"/>
              </a:pPr>
              <a:r>
                <a:rPr lang="en-AU" sz="1600" dirty="0">
                  <a:cs typeface="Arial"/>
                </a:rPr>
                <a:t>EN, CNx2, JP, KR, TH, VN, ID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E758328-CB21-0045-AA02-E739572E22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126963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1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56663" y="4948238"/>
            <a:ext cx="287337" cy="1619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smtClean="0"/>
              <a:pPr/>
              <a:t>14</a:t>
            </a:fld>
            <a:endParaRPr lang="en-AU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8E616F1-AFF1-554D-B576-FF4C3BFFF3C2}"/>
              </a:ext>
            </a:extLst>
          </p:cNvPr>
          <p:cNvGrpSpPr/>
          <p:nvPr/>
        </p:nvGrpSpPr>
        <p:grpSpPr>
          <a:xfrm>
            <a:off x="4685799" y="803685"/>
            <a:ext cx="4204170" cy="3928305"/>
            <a:chOff x="4783756" y="619212"/>
            <a:chExt cx="3754584" cy="374172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AD3218A-0445-B948-9544-BC11A8257621}"/>
                </a:ext>
              </a:extLst>
            </p:cNvPr>
            <p:cNvGrpSpPr/>
            <p:nvPr/>
          </p:nvGrpSpPr>
          <p:grpSpPr>
            <a:xfrm>
              <a:off x="4783756" y="619212"/>
              <a:ext cx="3754584" cy="3741725"/>
              <a:chOff x="4783756" y="619212"/>
              <a:chExt cx="3754584" cy="3741725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09701AC1-B4DC-EB4F-AA85-0D07FB2FD4FC}"/>
                  </a:ext>
                </a:extLst>
              </p:cNvPr>
              <p:cNvGrpSpPr/>
              <p:nvPr/>
            </p:nvGrpSpPr>
            <p:grpSpPr>
              <a:xfrm>
                <a:off x="4783756" y="644893"/>
                <a:ext cx="222623" cy="3716044"/>
                <a:chOff x="4783756" y="644893"/>
                <a:chExt cx="222623" cy="3716044"/>
              </a:xfrm>
            </p:grpSpPr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2CCB168-C850-5F4B-B33A-3286043C8EBF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C9F9CB85-27BE-3142-9F35-0FBCC8D9CEB8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0" cy="3690363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A333148-D2B5-FB47-92B2-3AF394E79677}"/>
                    </a:ext>
                  </a:extLst>
                </p:cNvPr>
                <p:cNvCxnSpPr/>
                <p:nvPr/>
              </p:nvCxnSpPr>
              <p:spPr>
                <a:xfrm flipH="1">
                  <a:off x="4783756" y="4360937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E841E869-9675-E443-810F-1467B390FABF}"/>
                  </a:ext>
                </a:extLst>
              </p:cNvPr>
              <p:cNvGrpSpPr/>
              <p:nvPr/>
            </p:nvGrpSpPr>
            <p:grpSpPr>
              <a:xfrm flipH="1">
                <a:off x="8315717" y="619212"/>
                <a:ext cx="222623" cy="3716044"/>
                <a:chOff x="4783756" y="644893"/>
                <a:chExt cx="222623" cy="3716044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EA2A30E9-20E6-324A-A92F-AB149B4D9101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28E4D39E-8F80-4C44-9427-EBF8A4661B1B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0" cy="3690363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C8E26E7B-EC8A-664D-80CC-4EBA001F0B3D}"/>
                    </a:ext>
                  </a:extLst>
                </p:cNvPr>
                <p:cNvCxnSpPr/>
                <p:nvPr/>
              </p:nvCxnSpPr>
              <p:spPr>
                <a:xfrm flipH="1">
                  <a:off x="4783756" y="4360937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A095AF9-B025-3D46-986D-9BA28D67E8AC}"/>
                </a:ext>
              </a:extLst>
            </p:cNvPr>
            <p:cNvSpPr txBox="1"/>
            <p:nvPr/>
          </p:nvSpPr>
          <p:spPr>
            <a:xfrm>
              <a:off x="5006379" y="724977"/>
              <a:ext cx="3309337" cy="3473055"/>
            </a:xfrm>
            <a:prstGeom prst="rect">
              <a:avLst/>
            </a:prstGeom>
            <a:noFill/>
            <a:ln w="76200" cmpd="sng">
              <a:noFill/>
              <a:miter lim="800000"/>
            </a:ln>
          </p:spPr>
          <p:txBody>
            <a:bodyPr wrap="square" rtlCol="0" anchor="ctr" anchorCtr="0">
              <a:normAutofit fontScale="92500"/>
            </a:bodyPr>
            <a:lstStyle/>
            <a:p>
              <a:pPr marL="285750" indent="-285750">
                <a:spcAft>
                  <a:spcPts val="600"/>
                </a:spcAft>
                <a:buFont typeface="Helvetica" pitchFamily="2" charset="0"/>
                <a:buChar char="•"/>
              </a:pPr>
              <a:r>
                <a:rPr lang="en-US" sz="1600" dirty="0"/>
                <a:t>IPv6 Training</a:t>
              </a:r>
            </a:p>
            <a:p>
              <a:pPr marL="742950" lvl="1" indent="-285750">
                <a:spcAft>
                  <a:spcPts val="600"/>
                </a:spcAft>
                <a:buFont typeface="System Font Regular"/>
                <a:buChar char="-"/>
              </a:pPr>
              <a:r>
                <a:rPr lang="en-US" sz="1400" dirty="0"/>
                <a:t>18 face-to-face, 539 trainees</a:t>
              </a:r>
            </a:p>
            <a:p>
              <a:pPr marL="742950" lvl="1" indent="-285750">
                <a:spcAft>
                  <a:spcPts val="600"/>
                </a:spcAft>
                <a:buFont typeface="System Font Regular"/>
                <a:buChar char="-"/>
              </a:pPr>
              <a:r>
                <a:rPr lang="en-US" sz="1400" dirty="0"/>
                <a:t>New 5-module Academy course</a:t>
              </a:r>
            </a:p>
            <a:p>
              <a:pPr marL="285750" indent="-285750">
                <a:spcAft>
                  <a:spcPts val="600"/>
                </a:spcAft>
                <a:buFont typeface="Helvetica" pitchFamily="2" charset="0"/>
                <a:buChar char="•"/>
              </a:pPr>
              <a:r>
                <a:rPr lang="en-US" sz="1600" dirty="0"/>
                <a:t>57 blog posts </a:t>
              </a:r>
            </a:p>
            <a:p>
              <a:pPr marL="742950" lvl="1" indent="-285750">
                <a:spcAft>
                  <a:spcPts val="600"/>
                </a:spcAft>
                <a:buFont typeface="System Font Regular"/>
                <a:buChar char="-"/>
              </a:pPr>
              <a:r>
                <a:rPr lang="en-US" sz="1400" dirty="0"/>
                <a:t>IPv6 Week promotion</a:t>
              </a:r>
            </a:p>
            <a:p>
              <a:pPr marL="742950" lvl="1" indent="-285750">
                <a:spcAft>
                  <a:spcPts val="600"/>
                </a:spcAft>
                <a:buFont typeface="System Font Regular"/>
                <a:buChar char="-"/>
              </a:pPr>
              <a:r>
                <a:rPr lang="en-US" sz="1400" dirty="0"/>
                <a:t>4 new success stories (30 total)</a:t>
              </a:r>
            </a:p>
            <a:p>
              <a:pPr marL="285750" indent="-285750">
                <a:spcAft>
                  <a:spcPts val="600"/>
                </a:spcAft>
                <a:buFont typeface="Helvetica" pitchFamily="2" charset="0"/>
                <a:buChar char="•"/>
              </a:pPr>
              <a:r>
                <a:rPr lang="en-US" sz="1600" dirty="0"/>
                <a:t>IPv6 deployment sessions at APNIC conferences; IPv6-only Wi-Fi</a:t>
              </a:r>
              <a:endParaRPr lang="en-US" sz="1600" dirty="0">
                <a:cs typeface="Arial"/>
              </a:endParaRPr>
            </a:p>
            <a:p>
              <a:pPr marL="285750" indent="-285750">
                <a:spcAft>
                  <a:spcPts val="600"/>
                </a:spcAft>
                <a:buFont typeface="Helvetica" pitchFamily="2" charset="0"/>
                <a:buChar char="•"/>
              </a:pPr>
              <a:r>
                <a:rPr lang="en-US" sz="1600" dirty="0"/>
                <a:t>3 technical assistance engagements</a:t>
              </a:r>
            </a:p>
            <a:p>
              <a:pPr marL="285750" indent="-285750">
                <a:spcAft>
                  <a:spcPts val="600"/>
                </a:spcAft>
                <a:buFont typeface="Helvetica" pitchFamily="2" charset="0"/>
                <a:buChar char="•"/>
              </a:pPr>
              <a:r>
                <a:rPr lang="en-US" sz="1600" dirty="0"/>
                <a:t>Members holding IPv6: 64.07%</a:t>
              </a:r>
            </a:p>
            <a:p>
              <a:pPr marL="285750" indent="-285750">
                <a:spcAft>
                  <a:spcPts val="600"/>
                </a:spcAft>
                <a:buFont typeface="Helvetica" pitchFamily="2" charset="0"/>
                <a:buChar char="•"/>
              </a:pPr>
              <a:r>
                <a:rPr lang="en-US" sz="1600" dirty="0"/>
                <a:t>Regional IPv6 capability: 29.87% (APNIC Labs)</a:t>
              </a:r>
              <a:endParaRPr lang="en-US" sz="1400" dirty="0"/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536" y="116647"/>
            <a:ext cx="576000" cy="576000"/>
          </a:xfrm>
          <a:prstGeom prst="rect">
            <a:avLst/>
          </a:prstGeom>
        </p:spPr>
      </p:pic>
      <p:pic>
        <p:nvPicPr>
          <p:cNvPr id="77" name="Picture 76" descr="Region-Blue-01-01.png">
            <a:extLst>
              <a:ext uri="{FF2B5EF4-FFF2-40B4-BE49-F238E27FC236}">
                <a16:creationId xmlns:a16="http://schemas.microsoft.com/office/drawing/2014/main" id="{E4C33CBA-8DA5-D249-A9A2-0F6E8979B1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564"/>
          <a:stretch/>
        </p:blipFill>
        <p:spPr>
          <a:xfrm>
            <a:off x="0" y="924567"/>
            <a:ext cx="4797494" cy="402344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4088746-ED8E-6047-8168-BFD89F31C586}"/>
              </a:ext>
            </a:extLst>
          </p:cNvPr>
          <p:cNvGrpSpPr/>
          <p:nvPr/>
        </p:nvGrpSpPr>
        <p:grpSpPr>
          <a:xfrm>
            <a:off x="68080" y="1547254"/>
            <a:ext cx="4215888" cy="3274479"/>
            <a:chOff x="68080" y="1547254"/>
            <a:chExt cx="4215888" cy="327447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B32E56F-E1B8-2F43-8FE5-195787FFDFD8}"/>
                </a:ext>
              </a:extLst>
            </p:cNvPr>
            <p:cNvSpPr/>
            <p:nvPr/>
          </p:nvSpPr>
          <p:spPr>
            <a:xfrm>
              <a:off x="1293417" y="2124959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EEAAE9-930E-6D4B-8F00-3CBC0E952BDC}"/>
                </a:ext>
              </a:extLst>
            </p:cNvPr>
            <p:cNvSpPr/>
            <p:nvPr/>
          </p:nvSpPr>
          <p:spPr>
            <a:xfrm>
              <a:off x="1399517" y="2277359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664AC3F-A352-F74B-A48A-3CFFD4F15C55}"/>
                </a:ext>
              </a:extLst>
            </p:cNvPr>
            <p:cNvSpPr/>
            <p:nvPr/>
          </p:nvSpPr>
          <p:spPr>
            <a:xfrm>
              <a:off x="1723614" y="2879245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89D84B7-525A-2C45-A549-5CEDF579407D}"/>
                </a:ext>
              </a:extLst>
            </p:cNvPr>
            <p:cNvSpPr/>
            <p:nvPr/>
          </p:nvSpPr>
          <p:spPr>
            <a:xfrm>
              <a:off x="1240077" y="2246879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987CE44-8525-BE4C-B910-59B10CDC6926}"/>
                </a:ext>
              </a:extLst>
            </p:cNvPr>
            <p:cNvSpPr/>
            <p:nvPr/>
          </p:nvSpPr>
          <p:spPr>
            <a:xfrm>
              <a:off x="889557" y="2163059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26305D8-B287-0E43-AE49-19E90A26D8D7}"/>
                </a:ext>
              </a:extLst>
            </p:cNvPr>
            <p:cNvSpPr/>
            <p:nvPr/>
          </p:nvSpPr>
          <p:spPr>
            <a:xfrm>
              <a:off x="2409414" y="2269645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509AC83-5171-B349-BFCC-D769C3124CB7}"/>
                </a:ext>
              </a:extLst>
            </p:cNvPr>
            <p:cNvSpPr/>
            <p:nvPr/>
          </p:nvSpPr>
          <p:spPr>
            <a:xfrm>
              <a:off x="1183468" y="2364443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F241EC9-D229-FA4F-AA83-C73B9C413946}"/>
                </a:ext>
              </a:extLst>
            </p:cNvPr>
            <p:cNvSpPr/>
            <p:nvPr/>
          </p:nvSpPr>
          <p:spPr>
            <a:xfrm>
              <a:off x="2058015" y="1547254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pic>
          <p:nvPicPr>
            <p:cNvPr id="4" name="Picture 3" descr="A group of people sitting at desks in a room&#10;&#10;Description automatically generated">
              <a:extLst>
                <a:ext uri="{FF2B5EF4-FFF2-40B4-BE49-F238E27FC236}">
                  <a16:creationId xmlns:a16="http://schemas.microsoft.com/office/drawing/2014/main" id="{EFA3A6DF-E5BD-3847-AAA1-D1A8EC664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33" y="3189205"/>
              <a:ext cx="2176705" cy="1632528"/>
            </a:xfrm>
            <a:prstGeom prst="rect">
              <a:avLst/>
            </a:prstGeom>
            <a:ln w="19050">
              <a:solidFill>
                <a:srgbClr val="004FBB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AF6475-7978-7A47-A5F0-206233D2C407}"/>
                </a:ext>
              </a:extLst>
            </p:cNvPr>
            <p:cNvSpPr txBox="1"/>
            <p:nvPr/>
          </p:nvSpPr>
          <p:spPr>
            <a:xfrm>
              <a:off x="68080" y="4588616"/>
              <a:ext cx="19586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</a:rPr>
                <a:t>IPv6 Deployment workshop, Kolkata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D323603-E340-D74F-A650-62669061B959}"/>
                </a:ext>
              </a:extLst>
            </p:cNvPr>
            <p:cNvSpPr/>
            <p:nvPr/>
          </p:nvSpPr>
          <p:spPr>
            <a:xfrm>
              <a:off x="2409251" y="1993402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2E44330-8AFB-5C46-AF88-31114FF412B7}"/>
                </a:ext>
              </a:extLst>
            </p:cNvPr>
            <p:cNvSpPr/>
            <p:nvPr/>
          </p:nvSpPr>
          <p:spPr>
            <a:xfrm>
              <a:off x="611560" y="2315459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FF0EC2A-FD18-5045-9CCF-2719A59A42F2}"/>
                </a:ext>
              </a:extLst>
            </p:cNvPr>
            <p:cNvSpPr/>
            <p:nvPr/>
          </p:nvSpPr>
          <p:spPr>
            <a:xfrm>
              <a:off x="1617163" y="2427734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DEF06C0-0146-3944-B189-455ACA12D022}"/>
                </a:ext>
              </a:extLst>
            </p:cNvPr>
            <p:cNvSpPr/>
            <p:nvPr/>
          </p:nvSpPr>
          <p:spPr>
            <a:xfrm>
              <a:off x="4209451" y="3003798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CF66ACB-9915-1B4E-A24B-9999186267E0}"/>
                </a:ext>
              </a:extLst>
            </p:cNvPr>
            <p:cNvSpPr/>
            <p:nvPr/>
          </p:nvSpPr>
          <p:spPr>
            <a:xfrm>
              <a:off x="2265235" y="2787774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3020AEE-7A5A-854F-9E01-36D2158E3317}"/>
                </a:ext>
              </a:extLst>
            </p:cNvPr>
            <p:cNvSpPr/>
            <p:nvPr/>
          </p:nvSpPr>
          <p:spPr>
            <a:xfrm>
              <a:off x="1763688" y="2499742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52AE674-D98A-5644-9679-C19D0059F82D}"/>
                </a:ext>
              </a:extLst>
            </p:cNvPr>
            <p:cNvSpPr/>
            <p:nvPr/>
          </p:nvSpPr>
          <p:spPr>
            <a:xfrm>
              <a:off x="1547664" y="2355726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A9A5A0-A2C8-ED4B-B000-BF828932CD3D}"/>
                </a:ext>
              </a:extLst>
            </p:cNvPr>
            <p:cNvSpPr/>
            <p:nvPr/>
          </p:nvSpPr>
          <p:spPr>
            <a:xfrm>
              <a:off x="2553267" y="2643758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29FEF9-091B-5540-8F50-54AC660CF2C5}"/>
                </a:ext>
              </a:extLst>
            </p:cNvPr>
            <p:cNvSpPr/>
            <p:nvPr/>
          </p:nvSpPr>
          <p:spPr>
            <a:xfrm>
              <a:off x="611560" y="2139702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22F7A66-1960-5C47-8086-B89532963BB2}"/>
                </a:ext>
              </a:extLst>
            </p:cNvPr>
            <p:cNvSpPr/>
            <p:nvPr/>
          </p:nvSpPr>
          <p:spPr>
            <a:xfrm>
              <a:off x="763960" y="2857498"/>
              <a:ext cx="74517" cy="74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22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56663" y="4948238"/>
            <a:ext cx="287337" cy="1619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smtClean="0"/>
              <a:pPr/>
              <a:t>15</a:t>
            </a:fld>
            <a:endParaRPr lang="en-AU"/>
          </a:p>
        </p:txBody>
      </p:sp>
      <p:grpSp>
        <p:nvGrpSpPr>
          <p:cNvPr id="33" name="Group 32"/>
          <p:cNvGrpSpPr/>
          <p:nvPr/>
        </p:nvGrpSpPr>
        <p:grpSpPr>
          <a:xfrm>
            <a:off x="4734453" y="860208"/>
            <a:ext cx="4185857" cy="3662957"/>
            <a:chOff x="419774" y="2024445"/>
            <a:chExt cx="6081920" cy="2937791"/>
          </a:xfrm>
        </p:grpSpPr>
        <p:grpSp>
          <p:nvGrpSpPr>
            <p:cNvPr id="34" name="Group 33"/>
            <p:cNvGrpSpPr/>
            <p:nvPr/>
          </p:nvGrpSpPr>
          <p:grpSpPr>
            <a:xfrm>
              <a:off x="419774" y="2024445"/>
              <a:ext cx="6081920" cy="2924702"/>
              <a:chOff x="419774" y="2024445"/>
              <a:chExt cx="6081920" cy="292470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134873" y="2024445"/>
                <a:ext cx="366821" cy="2924702"/>
                <a:chOff x="8026082" y="1813647"/>
                <a:chExt cx="475701" cy="1410391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cxnSpLocks/>
                </p:cNvCxnSpPr>
                <p:nvPr/>
              </p:nvCxnSpPr>
              <p:spPr>
                <a:xfrm>
                  <a:off x="8501783" y="1813647"/>
                  <a:ext cx="0" cy="1410391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 flipH="1">
                <a:off x="419774" y="2024445"/>
                <a:ext cx="340001" cy="2924702"/>
                <a:chOff x="8026082" y="1813647"/>
                <a:chExt cx="440920" cy="1410391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8467002" y="1813647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TextBox 34"/>
            <p:cNvSpPr txBox="1"/>
            <p:nvPr/>
          </p:nvSpPr>
          <p:spPr>
            <a:xfrm>
              <a:off x="574819" y="2033174"/>
              <a:ext cx="5843312" cy="2929062"/>
            </a:xfrm>
            <a:prstGeom prst="rect">
              <a:avLst/>
            </a:prstGeom>
            <a:noFill/>
            <a:ln w="76200" cmpd="sng">
              <a:noFill/>
              <a:miter lim="800000"/>
            </a:ln>
          </p:spPr>
          <p:txBody>
            <a:bodyPr wrap="square" rtlCol="0" anchor="ctr" anchorCtr="0">
              <a:normAutofit/>
            </a:bodyPr>
            <a:lstStyle/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Helvetica" pitchFamily="2" charset="0"/>
                <a:buChar char="•"/>
              </a:pPr>
              <a:r>
                <a:rPr lang="en-US" sz="1400" dirty="0"/>
                <a:t>19 security engagements including presentations and workshops </a:t>
              </a:r>
            </a:p>
            <a:p>
              <a:pPr marL="629920" lvl="1" indent="-285750">
                <a:lnSpc>
                  <a:spcPct val="120000"/>
                </a:lnSpc>
                <a:spcAft>
                  <a:spcPts val="600"/>
                </a:spcAft>
                <a:buFont typeface="System Font Regular"/>
                <a:buChar char="-"/>
              </a:pPr>
              <a:r>
                <a:rPr lang="en-US" sz="1300" dirty="0"/>
                <a:t>31 face-to-face trainings</a:t>
              </a:r>
              <a:endParaRPr lang="en-US" sz="1300" dirty="0">
                <a:cs typeface="Arial"/>
              </a:endParaRPr>
            </a:p>
            <a:p>
              <a:pPr marL="629920" lvl="1" indent="-285750">
                <a:lnSpc>
                  <a:spcPct val="120000"/>
                </a:lnSpc>
                <a:spcAft>
                  <a:spcPts val="600"/>
                </a:spcAft>
                <a:buFont typeface="System Font Regular"/>
                <a:buChar char="-"/>
              </a:pPr>
              <a:r>
                <a:rPr lang="en-US" sz="1300" dirty="0"/>
                <a:t>11 CERT meetings </a:t>
              </a:r>
              <a:endParaRPr lang="en-US" sz="1300">
                <a:cs typeface="Arial"/>
              </a:endParaRPr>
            </a:p>
            <a:p>
              <a:pPr marL="629920" lvl="1" indent="-285750">
                <a:lnSpc>
                  <a:spcPct val="120000"/>
                </a:lnSpc>
                <a:spcAft>
                  <a:spcPts val="600"/>
                </a:spcAft>
                <a:buFont typeface="System Font Regular"/>
                <a:buChar char="-"/>
              </a:pPr>
              <a:r>
                <a:rPr lang="en-US" sz="1300" dirty="0"/>
                <a:t>8 LEA workshops</a:t>
              </a:r>
              <a:endParaRPr lang="en-US" sz="1300" dirty="0">
                <a:cs typeface="Arial"/>
              </a:endParaRP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Helvetica" pitchFamily="2" charset="0"/>
                <a:buChar char="•"/>
              </a:pPr>
              <a:r>
                <a:rPr lang="en-US" sz="1400" dirty="0"/>
                <a:t>Webinars on DDoS mitigation, DNS security and cybersecurity awareness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Helvetica" pitchFamily="2" charset="0"/>
                <a:buChar char="•"/>
              </a:pPr>
              <a:r>
                <a:rPr lang="en-US" sz="1400" dirty="0"/>
                <a:t>FIRST tracks at APNIC 47 and 48</a:t>
              </a:r>
              <a:endParaRPr lang="en-US" sz="1400" dirty="0">
                <a:cs typeface="Arial"/>
              </a:endParaRP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APNIC Community Honeynet expanded to BT, BD, MY, WS, TO and ID</a:t>
              </a:r>
              <a:endParaRPr lang="en-US" sz="1400" dirty="0">
                <a:cs typeface="Arial"/>
              </a:endParaRP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93 security-related blog posts</a:t>
              </a:r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6D0F0251-4BA6-0746-862A-5B0F86CE4C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536" y="116647"/>
            <a:ext cx="576000" cy="576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0F083-A46C-454F-99FB-20F9EFF26D84}"/>
              </a:ext>
            </a:extLst>
          </p:cNvPr>
          <p:cNvGrpSpPr/>
          <p:nvPr/>
        </p:nvGrpSpPr>
        <p:grpSpPr>
          <a:xfrm>
            <a:off x="550" y="1005191"/>
            <a:ext cx="4734001" cy="3893290"/>
            <a:chOff x="51248" y="900005"/>
            <a:chExt cx="4734001" cy="389329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A5D41C0-AC9A-0C46-9B72-AB595C1F19B4}"/>
                </a:ext>
              </a:extLst>
            </p:cNvPr>
            <p:cNvGrpSpPr/>
            <p:nvPr/>
          </p:nvGrpSpPr>
          <p:grpSpPr>
            <a:xfrm>
              <a:off x="51248" y="900005"/>
              <a:ext cx="4734001" cy="3893290"/>
              <a:chOff x="43097" y="890171"/>
              <a:chExt cx="4734001" cy="389329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63953FA-2591-3E48-BF61-870A5C04BF9A}"/>
                  </a:ext>
                </a:extLst>
              </p:cNvPr>
              <p:cNvGrpSpPr/>
              <p:nvPr/>
            </p:nvGrpSpPr>
            <p:grpSpPr>
              <a:xfrm>
                <a:off x="43097" y="890171"/>
                <a:ext cx="4685260" cy="3893290"/>
                <a:chOff x="43097" y="890171"/>
                <a:chExt cx="4685260" cy="389329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580DFEF8-7F65-624C-A888-403A8E79A9B1}"/>
                    </a:ext>
                  </a:extLst>
                </p:cNvPr>
                <p:cNvGrpSpPr/>
                <p:nvPr/>
              </p:nvGrpSpPr>
              <p:grpSpPr>
                <a:xfrm>
                  <a:off x="43097" y="890171"/>
                  <a:ext cx="4685260" cy="3893290"/>
                  <a:chOff x="0" y="853499"/>
                  <a:chExt cx="4685260" cy="3893290"/>
                </a:xfrm>
              </p:grpSpPr>
              <p:pic>
                <p:nvPicPr>
                  <p:cNvPr id="7" name="Picture 6" descr="Region-in-world-Blue-01-01.png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alphaModFix amt="78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3544" t="513" r="18205"/>
                  <a:stretch/>
                </p:blipFill>
                <p:spPr>
                  <a:xfrm>
                    <a:off x="0" y="1086838"/>
                    <a:ext cx="4685260" cy="3561497"/>
                  </a:xfrm>
                  <a:prstGeom prst="rect">
                    <a:avLst/>
                  </a:prstGeom>
                </p:spPr>
              </p:pic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1384035" y="853499"/>
                    <a:ext cx="2627587" cy="3893290"/>
                    <a:chOff x="1413182" y="868438"/>
                    <a:chExt cx="2627587" cy="3893290"/>
                  </a:xfrm>
                </p:grpSpPr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1413182" y="4453951"/>
                      <a:ext cx="229616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err="1">
                          <a:hlinkClick r:id="rId5"/>
                        </a:rPr>
                        <a:t>apnic.net</a:t>
                      </a:r>
                      <a:r>
                        <a:rPr lang="en-US" sz="1400">
                          <a:hlinkClick r:id="rId5"/>
                        </a:rPr>
                        <a:t>/security</a:t>
                      </a:r>
                      <a:endParaRPr lang="en-US" sz="1400"/>
                    </a:p>
                  </p:txBody>
                </p:sp>
                <p:grpSp>
                  <p:nvGrpSpPr>
                    <p:cNvPr id="4" name="Group 3"/>
                    <p:cNvGrpSpPr/>
                    <p:nvPr/>
                  </p:nvGrpSpPr>
                  <p:grpSpPr>
                    <a:xfrm>
                      <a:off x="2416978" y="868438"/>
                      <a:ext cx="1623791" cy="1275369"/>
                      <a:chOff x="2416978" y="868438"/>
                      <a:chExt cx="1623791" cy="1275369"/>
                    </a:xfrm>
                  </p:grpSpPr>
                  <p:pic>
                    <p:nvPicPr>
                      <p:cNvPr id="3" name="Picture 2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53561" y="868438"/>
                        <a:ext cx="1587208" cy="1275369"/>
                      </a:xfrm>
                      <a:prstGeom prst="rect">
                        <a:avLst/>
                      </a:prstGeom>
                      <a:ln w="25400">
                        <a:solidFill>
                          <a:srgbClr val="004FBB"/>
                        </a:solidFill>
                      </a:ln>
                    </p:spPr>
                  </p:pic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2416978" y="869256"/>
                        <a:ext cx="911725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800" err="1">
                            <a:solidFill>
                              <a:schemeClr val="bg1"/>
                            </a:solidFill>
                          </a:rPr>
                          <a:t>Adli</a:t>
                        </a:r>
                        <a:r>
                          <a:rPr lang="en-US" sz="800">
                            <a:solidFill>
                              <a:schemeClr val="bg1"/>
                            </a:solidFill>
                          </a:rPr>
                          <a:t> Wahid</a:t>
                        </a:r>
                      </a:p>
                    </p:txBody>
                  </p:sp>
                </p:grpSp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3372011" y="3796265"/>
                      <a:ext cx="71794" cy="63243"/>
                    </a:xfrm>
                    <a:prstGeom prst="ellipse">
                      <a:avLst/>
                    </a:prstGeom>
                    <a:solidFill>
                      <a:srgbClr val="D71EAE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83C5D671-4426-5543-B3DA-F52D9AF50FD0}"/>
                    </a:ext>
                  </a:extLst>
                </p:cNvPr>
                <p:cNvSpPr/>
                <p:nvPr/>
              </p:nvSpPr>
              <p:spPr>
                <a:xfrm>
                  <a:off x="2498612" y="3639423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876D48BF-FEC0-7E4C-9390-8982D5A37A8D}"/>
                    </a:ext>
                  </a:extLst>
                </p:cNvPr>
                <p:cNvSpPr/>
                <p:nvPr/>
              </p:nvSpPr>
              <p:spPr>
                <a:xfrm>
                  <a:off x="1621275" y="3182220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DD1C96F8-AC1A-EE43-8754-D9CD54CBF296}"/>
                    </a:ext>
                  </a:extLst>
                </p:cNvPr>
                <p:cNvSpPr/>
                <p:nvPr/>
              </p:nvSpPr>
              <p:spPr>
                <a:xfrm>
                  <a:off x="2486252" y="2819751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7C8A0D4C-5D6D-094C-9E70-413A6DACFACE}"/>
                    </a:ext>
                  </a:extLst>
                </p:cNvPr>
                <p:cNvSpPr/>
                <p:nvPr/>
              </p:nvSpPr>
              <p:spPr>
                <a:xfrm>
                  <a:off x="1878308" y="2989938"/>
                  <a:ext cx="74517" cy="742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AB83A56E-7A8D-4048-A196-438B02AA8EC8}"/>
                    </a:ext>
                  </a:extLst>
                </p:cNvPr>
                <p:cNvSpPr/>
                <p:nvPr/>
              </p:nvSpPr>
              <p:spPr>
                <a:xfrm>
                  <a:off x="2450842" y="2854010"/>
                  <a:ext cx="74517" cy="742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11EA54A-7321-CC49-A9B5-A6BE748E1237}"/>
                    </a:ext>
                  </a:extLst>
                </p:cNvPr>
                <p:cNvSpPr/>
                <p:nvPr/>
              </p:nvSpPr>
              <p:spPr>
                <a:xfrm>
                  <a:off x="2257472" y="3097340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122E5C1-6A5F-E04C-97B7-BC014FDE095C}"/>
                    </a:ext>
                  </a:extLst>
                </p:cNvPr>
                <p:cNvSpPr/>
                <p:nvPr/>
              </p:nvSpPr>
              <p:spPr>
                <a:xfrm>
                  <a:off x="2106998" y="3433005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9E6D592C-5D33-014E-9E85-864B024C731D}"/>
                    </a:ext>
                  </a:extLst>
                </p:cNvPr>
                <p:cNvSpPr/>
                <p:nvPr/>
              </p:nvSpPr>
              <p:spPr>
                <a:xfrm>
                  <a:off x="2100158" y="3200213"/>
                  <a:ext cx="74517" cy="742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02ADC7A4-C9EC-704C-810E-788AE69A1817}"/>
                    </a:ext>
                  </a:extLst>
                </p:cNvPr>
                <p:cNvSpPr/>
                <p:nvPr/>
              </p:nvSpPr>
              <p:spPr>
                <a:xfrm>
                  <a:off x="2933532" y="4091468"/>
                  <a:ext cx="74517" cy="742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73CFEBE6-7D0E-1944-BD82-8D0A1D350974}"/>
                    </a:ext>
                  </a:extLst>
                </p:cNvPr>
                <p:cNvSpPr/>
                <p:nvPr/>
              </p:nvSpPr>
              <p:spPr>
                <a:xfrm>
                  <a:off x="2406495" y="3064542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372648F9-81C8-A748-85E9-C09933B4D55A}"/>
                    </a:ext>
                  </a:extLst>
                </p:cNvPr>
                <p:cNvSpPr/>
                <p:nvPr/>
              </p:nvSpPr>
              <p:spPr>
                <a:xfrm>
                  <a:off x="3508464" y="3892969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98008CF-BDC6-F44B-90D4-E5E8EC1711FB}"/>
                    </a:ext>
                  </a:extLst>
                </p:cNvPr>
                <p:cNvSpPr/>
                <p:nvPr/>
              </p:nvSpPr>
              <p:spPr>
                <a:xfrm>
                  <a:off x="2258001" y="3048905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4CC74416-7293-AE41-814C-896B09560EF6}"/>
                    </a:ext>
                  </a:extLst>
                </p:cNvPr>
                <p:cNvSpPr/>
                <p:nvPr/>
              </p:nvSpPr>
              <p:spPr>
                <a:xfrm>
                  <a:off x="2961390" y="4057091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63BB79EC-CA03-4543-A85F-3BC1DFB2BD91}"/>
                    </a:ext>
                  </a:extLst>
                </p:cNvPr>
                <p:cNvSpPr/>
                <p:nvPr/>
              </p:nvSpPr>
              <p:spPr>
                <a:xfrm>
                  <a:off x="2502647" y="3352613"/>
                  <a:ext cx="74517" cy="742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A5C061F2-72AA-2F42-83C6-1FB1B9EC77EC}"/>
                    </a:ext>
                  </a:extLst>
                </p:cNvPr>
                <p:cNvSpPr/>
                <p:nvPr/>
              </p:nvSpPr>
              <p:spPr>
                <a:xfrm>
                  <a:off x="2543265" y="2818360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47B280F-A260-4C44-B6A3-2987E61C5423}"/>
                    </a:ext>
                  </a:extLst>
                </p:cNvPr>
                <p:cNvSpPr/>
                <p:nvPr/>
              </p:nvSpPr>
              <p:spPr>
                <a:xfrm>
                  <a:off x="3698987" y="3649793"/>
                  <a:ext cx="74517" cy="742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9F0D5AFD-DA46-E047-A568-191374ED8FC5}"/>
                    </a:ext>
                  </a:extLst>
                </p:cNvPr>
                <p:cNvSpPr/>
                <p:nvPr/>
              </p:nvSpPr>
              <p:spPr>
                <a:xfrm>
                  <a:off x="2190227" y="3230693"/>
                  <a:ext cx="74517" cy="742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8500337-F393-8E45-9A56-B8D3604F5107}"/>
                    </a:ext>
                  </a:extLst>
                </p:cNvPr>
                <p:cNvSpPr/>
                <p:nvPr/>
              </p:nvSpPr>
              <p:spPr>
                <a:xfrm>
                  <a:off x="2071215" y="3445542"/>
                  <a:ext cx="71794" cy="63243"/>
                </a:xfrm>
                <a:prstGeom prst="ellipse">
                  <a:avLst/>
                </a:prstGeom>
                <a:solidFill>
                  <a:srgbClr val="D71EAE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BA0BAE3-0979-694A-8A10-23675114B108}"/>
                  </a:ext>
                </a:extLst>
              </p:cNvPr>
              <p:cNvSpPr/>
              <p:nvPr/>
            </p:nvSpPr>
            <p:spPr>
              <a:xfrm>
                <a:off x="265669" y="2323642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558D027-8053-3444-9080-88F40D870AB9}"/>
                  </a:ext>
                </a:extLst>
              </p:cNvPr>
              <p:cNvGrpSpPr/>
              <p:nvPr/>
            </p:nvGrpSpPr>
            <p:grpSpPr>
              <a:xfrm>
                <a:off x="2823745" y="1793569"/>
                <a:ext cx="1953353" cy="1216377"/>
                <a:chOff x="3040770" y="1817588"/>
                <a:chExt cx="1699633" cy="1058382"/>
              </a:xfrm>
            </p:grpSpPr>
            <p:pic>
              <p:nvPicPr>
                <p:cNvPr id="12" name="Picture 11" descr="A person standing in front of a table&#10;&#10;Description automatically generated">
                  <a:extLst>
                    <a:ext uri="{FF2B5EF4-FFF2-40B4-BE49-F238E27FC236}">
                      <a16:creationId xmlns:a16="http://schemas.microsoft.com/office/drawing/2014/main" id="{02365C60-89BD-9940-B968-44A196A63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0770" y="1817588"/>
                  <a:ext cx="1511671" cy="1009267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5314DD2-6A96-594F-9DB9-602D2CF2F551}"/>
                    </a:ext>
                  </a:extLst>
                </p:cNvPr>
                <p:cNvSpPr txBox="1"/>
                <p:nvPr/>
              </p:nvSpPr>
              <p:spPr>
                <a:xfrm>
                  <a:off x="3828678" y="2660526"/>
                  <a:ext cx="91172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>
                      <a:solidFill>
                        <a:schemeClr val="bg1"/>
                      </a:solidFill>
                    </a:rPr>
                    <a:t>Jamie Gillespie</a:t>
                  </a:r>
                </a:p>
              </p:txBody>
            </p:sp>
          </p:grp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E66D0AA-3466-CB46-9081-10FFE7BF3C57}"/>
                  </a:ext>
                </a:extLst>
              </p:cNvPr>
              <p:cNvSpPr/>
              <p:nvPr/>
            </p:nvSpPr>
            <p:spPr>
              <a:xfrm>
                <a:off x="2132529" y="3435343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FF9E8BC-BBCF-8B41-AD03-65FB8C76FCD0}"/>
                  </a:ext>
                </a:extLst>
              </p:cNvPr>
              <p:cNvSpPr/>
              <p:nvPr/>
            </p:nvSpPr>
            <p:spPr>
              <a:xfrm>
                <a:off x="2483768" y="2857498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557A357-0C7C-3947-B5AC-9DB070165C8D}"/>
                  </a:ext>
                </a:extLst>
              </p:cNvPr>
              <p:cNvSpPr/>
              <p:nvPr/>
            </p:nvSpPr>
            <p:spPr>
              <a:xfrm>
                <a:off x="2483768" y="2929506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732882C-6F7A-2B44-A860-3E911AE27984}"/>
                  </a:ext>
                </a:extLst>
              </p:cNvPr>
              <p:cNvSpPr/>
              <p:nvPr/>
            </p:nvSpPr>
            <p:spPr>
              <a:xfrm>
                <a:off x="2483768" y="3289546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8893C99-654F-7D4D-AFCE-42065EB75EA3}"/>
                  </a:ext>
                </a:extLst>
              </p:cNvPr>
              <p:cNvSpPr/>
              <p:nvPr/>
            </p:nvSpPr>
            <p:spPr>
              <a:xfrm>
                <a:off x="2051720" y="3219822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54AB4DB-C5D8-294A-B2D9-A98D22DBA258}"/>
                  </a:ext>
                </a:extLst>
              </p:cNvPr>
              <p:cNvSpPr/>
              <p:nvPr/>
            </p:nvSpPr>
            <p:spPr>
              <a:xfrm>
                <a:off x="2051720" y="3289546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5D2670F-24C5-EC41-BBEA-1BE46AB3FEAD}"/>
                  </a:ext>
                </a:extLst>
              </p:cNvPr>
              <p:cNvSpPr/>
              <p:nvPr/>
            </p:nvSpPr>
            <p:spPr>
              <a:xfrm>
                <a:off x="1907704" y="3001514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5347F76-7C04-9945-BA82-E4B3E5385465}"/>
                  </a:ext>
                </a:extLst>
              </p:cNvPr>
              <p:cNvSpPr/>
              <p:nvPr/>
            </p:nvSpPr>
            <p:spPr>
              <a:xfrm>
                <a:off x="2195736" y="3289546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E7590D0-7527-8F45-A241-30830C351268}"/>
                  </a:ext>
                </a:extLst>
              </p:cNvPr>
              <p:cNvSpPr/>
              <p:nvPr/>
            </p:nvSpPr>
            <p:spPr>
              <a:xfrm>
                <a:off x="3849411" y="3649586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1C41876-309B-BB4A-BA52-987FA9847F00}"/>
                  </a:ext>
                </a:extLst>
              </p:cNvPr>
              <p:cNvSpPr/>
              <p:nvPr/>
            </p:nvSpPr>
            <p:spPr>
              <a:xfrm>
                <a:off x="3921419" y="3649586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8008043-9507-934E-9458-B6AC1D33308E}"/>
                  </a:ext>
                </a:extLst>
              </p:cNvPr>
              <p:cNvSpPr/>
              <p:nvPr/>
            </p:nvSpPr>
            <p:spPr>
              <a:xfrm>
                <a:off x="2841299" y="3649586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E3C6634-024A-3B40-B917-CC913796E088}"/>
                  </a:ext>
                </a:extLst>
              </p:cNvPr>
              <p:cNvSpPr/>
              <p:nvPr/>
            </p:nvSpPr>
            <p:spPr>
              <a:xfrm>
                <a:off x="2411760" y="3291830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D1247A5-BE66-9E43-9E6A-DA85A7BBB02F}"/>
                  </a:ext>
                </a:extLst>
              </p:cNvPr>
              <p:cNvSpPr/>
              <p:nvPr/>
            </p:nvSpPr>
            <p:spPr>
              <a:xfrm>
                <a:off x="2195736" y="3577578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8E55E443-9318-5B40-AC80-910FE4E1D78F}"/>
                  </a:ext>
                </a:extLst>
              </p:cNvPr>
              <p:cNvSpPr/>
              <p:nvPr/>
            </p:nvSpPr>
            <p:spPr>
              <a:xfrm>
                <a:off x="2121219" y="3505570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623F771-93CD-234E-A7C6-37B32A15611E}"/>
                  </a:ext>
                </a:extLst>
              </p:cNvPr>
              <p:cNvSpPr/>
              <p:nvPr/>
            </p:nvSpPr>
            <p:spPr>
              <a:xfrm>
                <a:off x="1763688" y="3073522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8A495A6-0C83-994D-9A9B-1CE3D1B96B1E}"/>
                  </a:ext>
                </a:extLst>
              </p:cNvPr>
              <p:cNvSpPr/>
              <p:nvPr/>
            </p:nvSpPr>
            <p:spPr>
              <a:xfrm>
                <a:off x="2625275" y="3507854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C360F33-7F26-1940-A84E-FA0CDA7B8078}"/>
                  </a:ext>
                </a:extLst>
              </p:cNvPr>
              <p:cNvSpPr/>
              <p:nvPr/>
            </p:nvSpPr>
            <p:spPr>
              <a:xfrm>
                <a:off x="2121219" y="3289546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907B57F-9FA9-8D4F-A9F6-48D8A332BC61}"/>
                  </a:ext>
                </a:extLst>
              </p:cNvPr>
              <p:cNvSpPr/>
              <p:nvPr/>
            </p:nvSpPr>
            <p:spPr>
              <a:xfrm>
                <a:off x="1979712" y="3075806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DCDB48C0-30B3-1A45-92A8-20B55336E254}"/>
                  </a:ext>
                </a:extLst>
              </p:cNvPr>
              <p:cNvSpPr/>
              <p:nvPr/>
            </p:nvSpPr>
            <p:spPr>
              <a:xfrm>
                <a:off x="2265235" y="2569466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81EEECB-EB68-DB4D-BCAA-44192C46E0FA}"/>
                  </a:ext>
                </a:extLst>
              </p:cNvPr>
              <p:cNvSpPr/>
              <p:nvPr/>
            </p:nvSpPr>
            <p:spPr>
              <a:xfrm>
                <a:off x="2193227" y="3075806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FD9146F-F973-654F-AEFD-1677DBA92B81}"/>
                  </a:ext>
                </a:extLst>
              </p:cNvPr>
              <p:cNvSpPr/>
              <p:nvPr/>
            </p:nvSpPr>
            <p:spPr>
              <a:xfrm>
                <a:off x="2121219" y="3075806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1290DCC-CAB8-714B-9B07-BEA20E99DFCC}"/>
                  </a:ext>
                </a:extLst>
              </p:cNvPr>
              <p:cNvSpPr/>
              <p:nvPr/>
            </p:nvSpPr>
            <p:spPr>
              <a:xfrm>
                <a:off x="1691680" y="3363838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7E9DE9D-E335-2648-9693-D4161CD6F74B}"/>
                  </a:ext>
                </a:extLst>
              </p:cNvPr>
              <p:cNvSpPr/>
              <p:nvPr/>
            </p:nvSpPr>
            <p:spPr>
              <a:xfrm>
                <a:off x="2769291" y="3649586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E076507-B7BA-C946-AD86-5AC75D1D77A2}"/>
                  </a:ext>
                </a:extLst>
              </p:cNvPr>
              <p:cNvSpPr/>
              <p:nvPr/>
            </p:nvSpPr>
            <p:spPr>
              <a:xfrm>
                <a:off x="3201339" y="3721594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A6FCAF1-750F-5147-8468-B244FAE31D40}"/>
                  </a:ext>
                </a:extLst>
              </p:cNvPr>
              <p:cNvSpPr/>
              <p:nvPr/>
            </p:nvSpPr>
            <p:spPr>
              <a:xfrm>
                <a:off x="2841299" y="4153642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AB0D7E4B-4B4A-0D4F-85C7-0E6C40E7EDDB}"/>
                  </a:ext>
                </a:extLst>
              </p:cNvPr>
              <p:cNvSpPr/>
              <p:nvPr/>
            </p:nvSpPr>
            <p:spPr>
              <a:xfrm>
                <a:off x="3417363" y="3793602"/>
                <a:ext cx="74517" cy="742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1AA9C5-E498-6845-A2DC-20CD48FDC5D9}"/>
                </a:ext>
              </a:extLst>
            </p:cNvPr>
            <p:cNvGrpSpPr/>
            <p:nvPr/>
          </p:nvGrpSpPr>
          <p:grpSpPr>
            <a:xfrm>
              <a:off x="683568" y="2283718"/>
              <a:ext cx="3240360" cy="2088232"/>
              <a:chOff x="683568" y="2283718"/>
              <a:chExt cx="3240360" cy="2088232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E8CBA9C-3B2F-9E48-99E7-B10A484B3C4A}"/>
                  </a:ext>
                </a:extLst>
              </p:cNvPr>
              <p:cNvSpPr/>
              <p:nvPr/>
            </p:nvSpPr>
            <p:spPr>
              <a:xfrm>
                <a:off x="2339752" y="2580515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EEF1C7A-830F-574B-A657-D54A03373B47}"/>
                  </a:ext>
                </a:extLst>
              </p:cNvPr>
              <p:cNvSpPr/>
              <p:nvPr/>
            </p:nvSpPr>
            <p:spPr>
              <a:xfrm>
                <a:off x="683568" y="2283718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4F62738D-4473-ED4A-B045-FE3B1A6AACA6}"/>
                  </a:ext>
                </a:extLst>
              </p:cNvPr>
              <p:cNvSpPr/>
              <p:nvPr/>
            </p:nvSpPr>
            <p:spPr>
              <a:xfrm>
                <a:off x="3564102" y="3795886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7D9346B-DCC5-7D42-9C55-EA6C50323B86}"/>
                  </a:ext>
                </a:extLst>
              </p:cNvPr>
              <p:cNvSpPr/>
              <p:nvPr/>
            </p:nvSpPr>
            <p:spPr>
              <a:xfrm>
                <a:off x="3348078" y="4308707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547A3AA8-16BE-4149-82F5-96F37AC43302}"/>
                  </a:ext>
                </a:extLst>
              </p:cNvPr>
              <p:cNvSpPr/>
              <p:nvPr/>
            </p:nvSpPr>
            <p:spPr>
              <a:xfrm>
                <a:off x="2123728" y="3291830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8F3FBC0-C0AE-B74C-A701-F81CE7326097}"/>
                  </a:ext>
                </a:extLst>
              </p:cNvPr>
              <p:cNvSpPr/>
              <p:nvPr/>
            </p:nvSpPr>
            <p:spPr>
              <a:xfrm>
                <a:off x="3852134" y="3723878"/>
                <a:ext cx="71794" cy="63243"/>
              </a:xfrm>
              <a:prstGeom prst="ellipse">
                <a:avLst/>
              </a:prstGeom>
              <a:solidFill>
                <a:srgbClr val="D71EA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309A1CD-E94B-2B4B-AF7C-248288714175}"/>
                </a:ext>
              </a:extLst>
            </p:cNvPr>
            <p:cNvSpPr/>
            <p:nvPr/>
          </p:nvSpPr>
          <p:spPr>
            <a:xfrm>
              <a:off x="1979712" y="3003798"/>
              <a:ext cx="71794" cy="63243"/>
            </a:xfrm>
            <a:prstGeom prst="ellipse">
              <a:avLst/>
            </a:prstGeom>
            <a:solidFill>
              <a:srgbClr val="D71EA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212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B9CD49-D082-9E4E-BFE2-5BCD1C91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20538"/>
            <a:ext cx="8352928" cy="857250"/>
          </a:xfrm>
        </p:spPr>
        <p:txBody>
          <a:bodyPr/>
          <a:lstStyle/>
          <a:p>
            <a:r>
              <a:rPr lang="en-US"/>
              <a:t>Internet Governance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38C1A5-4CB9-DE44-ABFB-EA8CBB4C9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260" y="117314"/>
            <a:ext cx="576000" cy="57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B3D24F-0738-8144-9C4D-5F502944B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89" y="2229497"/>
            <a:ext cx="3187119" cy="838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A8425D-3B63-0042-92E4-E6C873EE8C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08"/>
          <a:stretch/>
        </p:blipFill>
        <p:spPr>
          <a:xfrm>
            <a:off x="5672710" y="3276496"/>
            <a:ext cx="3374008" cy="838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FAD73F-0BFF-1649-8967-040FB6E17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989" y="1266963"/>
            <a:ext cx="3196272" cy="75370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4379B28-C008-4B70-8B96-AFBB5F82EE9F}"/>
              </a:ext>
            </a:extLst>
          </p:cNvPr>
          <p:cNvGrpSpPr/>
          <p:nvPr/>
        </p:nvGrpSpPr>
        <p:grpSpPr>
          <a:xfrm>
            <a:off x="464985" y="841339"/>
            <a:ext cx="4910926" cy="3779186"/>
            <a:chOff x="4783756" y="619212"/>
            <a:chExt cx="3754584" cy="374172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7A1D898-9D27-4C0D-BBEB-A94D411CE8C2}"/>
                </a:ext>
              </a:extLst>
            </p:cNvPr>
            <p:cNvGrpSpPr/>
            <p:nvPr/>
          </p:nvGrpSpPr>
          <p:grpSpPr>
            <a:xfrm>
              <a:off x="4783756" y="619212"/>
              <a:ext cx="3754584" cy="3741725"/>
              <a:chOff x="4783756" y="619212"/>
              <a:chExt cx="3754584" cy="374172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13D431-91AD-43AD-AF36-99C5CF547FD3}"/>
                  </a:ext>
                </a:extLst>
              </p:cNvPr>
              <p:cNvGrpSpPr/>
              <p:nvPr/>
            </p:nvGrpSpPr>
            <p:grpSpPr>
              <a:xfrm>
                <a:off x="4783756" y="644893"/>
                <a:ext cx="222623" cy="3716044"/>
                <a:chOff x="4783756" y="644893"/>
                <a:chExt cx="222623" cy="3716044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1C4726E-F076-45B2-A963-B1BCB4B5F666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9E153CD5-5FA0-468D-84E9-E4752BC849A2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0" cy="3690363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8EE5E71-62CF-4468-AB39-56F74A39FB05}"/>
                    </a:ext>
                  </a:extLst>
                </p:cNvPr>
                <p:cNvCxnSpPr/>
                <p:nvPr/>
              </p:nvCxnSpPr>
              <p:spPr>
                <a:xfrm flipH="1">
                  <a:off x="4783756" y="4360937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EB1C72F-32F9-4880-95FB-F44216239779}"/>
                  </a:ext>
                </a:extLst>
              </p:cNvPr>
              <p:cNvGrpSpPr/>
              <p:nvPr/>
            </p:nvGrpSpPr>
            <p:grpSpPr>
              <a:xfrm flipH="1">
                <a:off x="8315717" y="619212"/>
                <a:ext cx="222623" cy="3716044"/>
                <a:chOff x="4783756" y="644893"/>
                <a:chExt cx="222623" cy="3716044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6E75A5AA-6FAB-4D8B-A898-FAEAFEBF075B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19081EFA-38CA-42CE-BF94-7DBBD9C67166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0" cy="3690363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456109D-5C52-43D1-B7B0-01ECE442B894}"/>
                    </a:ext>
                  </a:extLst>
                </p:cNvPr>
                <p:cNvCxnSpPr/>
                <p:nvPr/>
              </p:nvCxnSpPr>
              <p:spPr>
                <a:xfrm flipH="1">
                  <a:off x="4783756" y="4360937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314E9F-3650-401A-937B-9D93A906A6F2}"/>
                </a:ext>
              </a:extLst>
            </p:cNvPr>
            <p:cNvSpPr txBox="1"/>
            <p:nvPr/>
          </p:nvSpPr>
          <p:spPr>
            <a:xfrm>
              <a:off x="5006380" y="744487"/>
              <a:ext cx="3399551" cy="3518652"/>
            </a:xfrm>
            <a:prstGeom prst="rect">
              <a:avLst/>
            </a:prstGeom>
            <a:solidFill>
              <a:schemeClr val="bg1"/>
            </a:solidFill>
            <a:ln w="76200" cmpd="sng">
              <a:noFill/>
              <a:miter lim="800000"/>
            </a:ln>
          </p:spPr>
          <p:txBody>
            <a:bodyPr wrap="square" rtlCol="0" anchor="ctr" anchorCtr="0">
              <a:normAutofit fontScale="70000" lnSpcReduction="20000"/>
            </a:bodyPr>
            <a:lstStyle/>
            <a:p>
              <a:pPr marL="271145" indent="-271145">
                <a:spcBef>
                  <a:spcPts val="1200"/>
                </a:spcBef>
                <a:buFont typeface="Arial" pitchFamily="2" charset="0"/>
                <a:buChar char="•"/>
              </a:pPr>
              <a:r>
                <a:rPr lang="en-US" sz="2200" dirty="0" err="1">
                  <a:ea typeface="+mn-lt"/>
                  <a:cs typeface="+mn-lt"/>
                </a:rPr>
                <a:t>APrIGF</a:t>
              </a:r>
              <a:r>
                <a:rPr lang="en-US" sz="2200" dirty="0">
                  <a:ea typeface="+mn-lt"/>
                  <a:cs typeface="+mn-lt"/>
                </a:rPr>
                <a:t> 2019 (RU)</a:t>
              </a:r>
            </a:p>
            <a:p>
              <a:pPr marL="271145" indent="-271145">
                <a:spcBef>
                  <a:spcPts val="1200"/>
                </a:spcBef>
                <a:buFont typeface="Arial" pitchFamily="2" charset="0"/>
                <a:buChar char="•"/>
              </a:pPr>
              <a:r>
                <a:rPr lang="en-US" sz="2200" dirty="0" err="1">
                  <a:ea typeface="+mn-lt"/>
                  <a:cs typeface="+mn-lt"/>
                </a:rPr>
                <a:t>VanIGF</a:t>
              </a:r>
              <a:r>
                <a:rPr lang="en-US" sz="2200" dirty="0">
                  <a:ea typeface="+mn-lt"/>
                  <a:cs typeface="+mn-lt"/>
                </a:rPr>
                <a:t> - First local IGF event in VU </a:t>
              </a:r>
            </a:p>
            <a:p>
              <a:pPr marL="271145" indent="-271145">
                <a:spcBef>
                  <a:spcPts val="1200"/>
                </a:spcBef>
                <a:buFont typeface="Arial" pitchFamily="2" charset="0"/>
                <a:buChar char="•"/>
              </a:pPr>
              <a:r>
                <a:rPr lang="en-US" sz="2200" dirty="0">
                  <a:ea typeface="+mn-lt"/>
                  <a:cs typeface="+mn-lt"/>
                </a:rPr>
                <a:t>Sylvia Cadena reappointed to IGF MAG;</a:t>
              </a:r>
              <a:br>
                <a:rPr lang="en-US" sz="2200" dirty="0">
                  <a:ea typeface="+mn-lt"/>
                  <a:cs typeface="+mn-lt"/>
                </a:rPr>
              </a:br>
              <a:r>
                <a:rPr lang="en-US" sz="2200" dirty="0">
                  <a:ea typeface="+mn-lt"/>
                  <a:cs typeface="+mn-lt"/>
                </a:rPr>
                <a:t>Rajesh </a:t>
              </a:r>
              <a:r>
                <a:rPr lang="en-US" sz="2200" dirty="0" err="1">
                  <a:ea typeface="+mn-lt"/>
                  <a:cs typeface="+mn-lt"/>
                </a:rPr>
                <a:t>Chharia</a:t>
              </a:r>
              <a:r>
                <a:rPr lang="en-US" sz="2200" dirty="0">
                  <a:ea typeface="+mn-lt"/>
                  <a:cs typeface="+mn-lt"/>
                </a:rPr>
                <a:t> appointed as a new member</a:t>
              </a:r>
            </a:p>
            <a:p>
              <a:pPr marL="271145" indent="-271145">
                <a:spcBef>
                  <a:spcPts val="1200"/>
                </a:spcBef>
                <a:buFont typeface="Arial" pitchFamily="2" charset="0"/>
                <a:buChar char="•"/>
              </a:pPr>
              <a:r>
                <a:rPr lang="en-US" sz="2200" dirty="0">
                  <a:ea typeface="+mn-lt"/>
                  <a:cs typeface="+mn-lt"/>
                </a:rPr>
                <a:t>APIGA 2019 – IG Academy (KR)</a:t>
              </a:r>
            </a:p>
            <a:p>
              <a:pPr marL="271145" indent="-271145">
                <a:spcBef>
                  <a:spcPts val="1200"/>
                </a:spcBef>
                <a:buFont typeface="Arial" pitchFamily="2" charset="0"/>
                <a:buChar char="•"/>
              </a:pPr>
              <a:r>
                <a:rPr lang="en-US" sz="2200" dirty="0" err="1">
                  <a:ea typeface="+mn-lt"/>
                  <a:cs typeface="+mn-lt"/>
                </a:rPr>
                <a:t>Nethui</a:t>
              </a:r>
              <a:r>
                <a:rPr lang="en-US" sz="2200" dirty="0">
                  <a:ea typeface="+mn-lt"/>
                  <a:cs typeface="+mn-lt"/>
                </a:rPr>
                <a:t> 2019 – APNIC sponsored fellows (NZ)</a:t>
              </a:r>
            </a:p>
            <a:p>
              <a:pPr marL="271145" indent="-271145">
                <a:spcBef>
                  <a:spcPts val="1200"/>
                </a:spcBef>
                <a:buFont typeface="Arial" pitchFamily="2" charset="0"/>
                <a:buChar char="•"/>
              </a:pPr>
              <a:r>
                <a:rPr lang="en-US" sz="2200" dirty="0" err="1">
                  <a:ea typeface="+mn-lt"/>
                  <a:cs typeface="+mn-lt"/>
                </a:rPr>
                <a:t>NetThing</a:t>
              </a:r>
              <a:r>
                <a:rPr lang="en-US" sz="2200" dirty="0">
                  <a:ea typeface="+mn-lt"/>
                  <a:cs typeface="+mn-lt"/>
                </a:rPr>
                <a:t> 2019 – revived </a:t>
              </a:r>
              <a:r>
                <a:rPr lang="en-US" sz="2200" dirty="0" err="1">
                  <a:ea typeface="+mn-lt"/>
                  <a:cs typeface="+mn-lt"/>
                </a:rPr>
                <a:t>auIGF</a:t>
              </a:r>
              <a:r>
                <a:rPr lang="en-US" sz="2200" dirty="0">
                  <a:ea typeface="+mn-lt"/>
                  <a:cs typeface="+mn-lt"/>
                </a:rPr>
                <a:t> (AU)</a:t>
              </a:r>
            </a:p>
            <a:p>
              <a:pPr marL="271145" indent="-271145">
                <a:spcBef>
                  <a:spcPts val="1200"/>
                </a:spcBef>
                <a:buFont typeface="Arial" pitchFamily="2" charset="0"/>
                <a:buChar char="•"/>
              </a:pPr>
              <a:r>
                <a:rPr lang="en-US" sz="2200" dirty="0" err="1">
                  <a:ea typeface="+mn-lt"/>
                  <a:cs typeface="+mn-lt"/>
                </a:rPr>
                <a:t>inSIG</a:t>
              </a:r>
              <a:r>
                <a:rPr lang="en-US" sz="2200" dirty="0">
                  <a:ea typeface="+mn-lt"/>
                  <a:cs typeface="+mn-lt"/>
                </a:rPr>
                <a:t> 2019 and Youth IGF (IN)</a:t>
              </a:r>
            </a:p>
            <a:p>
              <a:pPr marL="271145" indent="-271145">
                <a:spcBef>
                  <a:spcPts val="1200"/>
                </a:spcBef>
                <a:buFont typeface="Arial" pitchFamily="2" charset="0"/>
                <a:buChar char="•"/>
              </a:pPr>
              <a:r>
                <a:rPr lang="en-US" sz="2200" dirty="0">
                  <a:ea typeface="+mn-lt"/>
                  <a:cs typeface="+mn-lt"/>
                </a:rPr>
                <a:t>Global IGF: APNIC coordinated sessions on  Safety and Security, </a:t>
              </a:r>
              <a:r>
                <a:rPr lang="en-US" sz="2200" dirty="0" err="1">
                  <a:ea typeface="+mn-lt"/>
                  <a:cs typeface="+mn-lt"/>
                </a:rPr>
                <a:t>cybernorms</a:t>
              </a:r>
              <a:r>
                <a:rPr lang="en-US" sz="2200" dirty="0">
                  <a:ea typeface="+mn-lt"/>
                  <a:cs typeface="+mn-lt"/>
                </a:rPr>
                <a:t>, data governance and safety; supported NRO CCG (DE)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5343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APNIC Foundation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56663" y="4948238"/>
            <a:ext cx="287337" cy="1619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smtClean="0"/>
              <a:pPr/>
              <a:t>17</a:t>
            </a:fld>
            <a:endParaRPr lang="en-A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07" y="1136357"/>
            <a:ext cx="2858431" cy="168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1CB47C1-DE7C-C84A-8EB5-D715CCC939D7}"/>
              </a:ext>
            </a:extLst>
          </p:cNvPr>
          <p:cNvSpPr txBox="1"/>
          <p:nvPr/>
        </p:nvSpPr>
        <p:spPr>
          <a:xfrm>
            <a:off x="775082" y="4366151"/>
            <a:ext cx="2434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hlinkClick r:id="rId4"/>
              </a:rPr>
              <a:t>apnic.foundation</a:t>
            </a:r>
            <a:endParaRPr lang="en-US" sz="14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99BF93B-BAE4-C84D-8779-9799261E10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64" y="126963"/>
            <a:ext cx="576000" cy="57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9399DC-BCB1-B049-A22F-796132D84E8F}"/>
              </a:ext>
            </a:extLst>
          </p:cNvPr>
          <p:cNvSpPr txBox="1"/>
          <p:nvPr/>
        </p:nvSpPr>
        <p:spPr>
          <a:xfrm>
            <a:off x="250168" y="3037803"/>
            <a:ext cx="3534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/>
              <a:t>‘To have a global, open, stable and secure Internet that is affordable and accessible to the entire Asia Pacific community’ </a:t>
            </a:r>
            <a:endParaRPr lang="en-US" i="1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417183-F8F2-8740-89C2-D2CC72DF8B75}"/>
              </a:ext>
            </a:extLst>
          </p:cNvPr>
          <p:cNvGrpSpPr/>
          <p:nvPr/>
        </p:nvGrpSpPr>
        <p:grpSpPr>
          <a:xfrm>
            <a:off x="4133460" y="1091196"/>
            <a:ext cx="4795935" cy="3502223"/>
            <a:chOff x="4783756" y="619212"/>
            <a:chExt cx="3754584" cy="376106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0A1321E-5B5F-A04F-A533-56CDA35A0C1E}"/>
                </a:ext>
              </a:extLst>
            </p:cNvPr>
            <p:cNvGrpSpPr/>
            <p:nvPr/>
          </p:nvGrpSpPr>
          <p:grpSpPr>
            <a:xfrm>
              <a:off x="4783756" y="619212"/>
              <a:ext cx="3754584" cy="3741725"/>
              <a:chOff x="4783756" y="619212"/>
              <a:chExt cx="3754584" cy="374172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1FE4F28-8E7D-6B48-896D-CC292C61D412}"/>
                  </a:ext>
                </a:extLst>
              </p:cNvPr>
              <p:cNvGrpSpPr/>
              <p:nvPr/>
            </p:nvGrpSpPr>
            <p:grpSpPr>
              <a:xfrm>
                <a:off x="4783756" y="644893"/>
                <a:ext cx="222623" cy="3716044"/>
                <a:chOff x="4783756" y="644893"/>
                <a:chExt cx="222623" cy="3716044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CDD5656-F6E2-B346-85DA-E5D7D54E82D7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F8EDB602-7142-914E-8656-A093740255DE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0" cy="3690363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C9A1145D-D3A4-EC41-B7D4-68C6101E2A37}"/>
                    </a:ext>
                  </a:extLst>
                </p:cNvPr>
                <p:cNvCxnSpPr/>
                <p:nvPr/>
              </p:nvCxnSpPr>
              <p:spPr>
                <a:xfrm flipH="1">
                  <a:off x="4783756" y="4360937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9E86BCB-74A1-CE4A-8F42-CA0227CADEBF}"/>
                  </a:ext>
                </a:extLst>
              </p:cNvPr>
              <p:cNvGrpSpPr/>
              <p:nvPr/>
            </p:nvGrpSpPr>
            <p:grpSpPr>
              <a:xfrm flipH="1">
                <a:off x="8315717" y="619212"/>
                <a:ext cx="222623" cy="3716044"/>
                <a:chOff x="4783756" y="644893"/>
                <a:chExt cx="222623" cy="3716044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7E6C966-1D12-4745-8552-289BC5CFF1E3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E6DC113-D11B-5B45-9F24-0D6B4EC31C5A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0" cy="3690363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FA54ADF-98F2-7C4D-80F7-A2A9A788461E}"/>
                    </a:ext>
                  </a:extLst>
                </p:cNvPr>
                <p:cNvCxnSpPr/>
                <p:nvPr/>
              </p:nvCxnSpPr>
              <p:spPr>
                <a:xfrm flipH="1">
                  <a:off x="4783756" y="4360937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A4E9EA-D6C7-7749-B72A-969093C6CB03}"/>
                </a:ext>
              </a:extLst>
            </p:cNvPr>
            <p:cNvSpPr txBox="1"/>
            <p:nvPr/>
          </p:nvSpPr>
          <p:spPr>
            <a:xfrm>
              <a:off x="5006379" y="655339"/>
              <a:ext cx="3531961" cy="3724934"/>
            </a:xfrm>
            <a:prstGeom prst="rect">
              <a:avLst/>
            </a:prstGeom>
            <a:noFill/>
            <a:ln w="76200" cmpd="sng">
              <a:noFill/>
              <a:miter lim="800000"/>
            </a:ln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spcAft>
                  <a:spcPts val="600"/>
                </a:spcAft>
                <a:buFont typeface="Helvetica" pitchFamily="2" charset="0"/>
                <a:buChar char="•"/>
              </a:pPr>
              <a:r>
                <a:rPr lang="en-US" sz="1600" dirty="0"/>
                <a:t>Six board members now appointed: </a:t>
              </a:r>
              <a:br>
                <a:rPr lang="en-US" sz="1600" dirty="0"/>
              </a:br>
              <a:r>
                <a:rPr lang="en-US" sz="1600" dirty="0"/>
                <a:t>Edward Tian (CN), Sharad </a:t>
              </a:r>
              <a:r>
                <a:rPr lang="en-US" sz="1600" dirty="0" err="1"/>
                <a:t>Sanghi</a:t>
              </a:r>
              <a:r>
                <a:rPr lang="en-US" sz="1600" dirty="0"/>
                <a:t> (IN), </a:t>
              </a:r>
              <a:br>
                <a:rPr lang="en-US" sz="1600" dirty="0"/>
              </a:br>
              <a:r>
                <a:rPr lang="en-US" sz="1600" dirty="0"/>
                <a:t>Sylvia </a:t>
              </a:r>
              <a:r>
                <a:rPr lang="en-US" sz="1600" dirty="0" err="1"/>
                <a:t>Sumarlin</a:t>
              </a:r>
              <a:r>
                <a:rPr lang="en-US" sz="1600" dirty="0"/>
                <a:t> (ID), Michael Malone (AU), </a:t>
              </a:r>
              <a:br>
                <a:rPr lang="en-US" sz="1600" dirty="0"/>
              </a:br>
              <a:r>
                <a:rPr lang="en-US" sz="1600" dirty="0"/>
                <a:t>Danish Lakhani (PK), Jun Murai (JP) </a:t>
              </a:r>
              <a:endParaRPr lang="en-US" sz="1600">
                <a:cs typeface="Arial"/>
              </a:endParaRPr>
            </a:p>
            <a:p>
              <a:pPr marL="285750" indent="-285750">
                <a:spcAft>
                  <a:spcPts val="600"/>
                </a:spcAft>
                <a:buFont typeface="Helvetica" pitchFamily="2" charset="0"/>
                <a:buChar char="•"/>
              </a:pPr>
              <a:r>
                <a:rPr lang="en-US" sz="1600" dirty="0"/>
                <a:t>Second board meeting held in May </a:t>
              </a:r>
              <a:endParaRPr lang="en-US" sz="1600">
                <a:cs typeface="Arial"/>
              </a:endParaRPr>
            </a:p>
            <a:p>
              <a:pPr marL="285750" indent="-285750">
                <a:spcAft>
                  <a:spcPts val="600"/>
                </a:spcAft>
                <a:buFont typeface="Helvetica" pitchFamily="2" charset="0"/>
                <a:buChar char="•"/>
              </a:pPr>
              <a:r>
                <a:rPr lang="en-US" sz="1600" dirty="0"/>
                <a:t>Second annual report including audited financial statements published in September</a:t>
              </a:r>
              <a:endParaRPr lang="en-US" sz="1600">
                <a:cs typeface="Arial"/>
              </a:endParaRPr>
            </a:p>
            <a:p>
              <a:pPr marL="285750" indent="-285750">
                <a:spcAft>
                  <a:spcPts val="600"/>
                </a:spcAft>
                <a:buFont typeface="Helvetica" pitchFamily="2" charset="0"/>
                <a:buChar char="•"/>
              </a:pPr>
              <a:r>
                <a:rPr lang="en-US" sz="1600" dirty="0"/>
                <a:t>Foundation now funding administrative and project support positions (AU, PG, FJ)</a:t>
              </a:r>
              <a:endParaRPr lang="en-US" sz="1600">
                <a:cs typeface="Arial"/>
              </a:endParaRPr>
            </a:p>
            <a:p>
              <a:pPr marL="285750" indent="-285750">
                <a:spcAft>
                  <a:spcPts val="600"/>
                </a:spcAft>
                <a:buFont typeface="Helvetica" pitchFamily="2" charset="0"/>
                <a:buChar char="•"/>
              </a:pPr>
              <a:r>
                <a:rPr lang="en-US" sz="1600" dirty="0"/>
                <a:t>APNIC continues to provide other administrative support</a:t>
              </a:r>
              <a:endParaRPr lang="en-US" sz="160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5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5FC3-279D-094D-B48A-798B2D95F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 2020-2023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D4EB7F-49E6-CE44-A1EA-F7257CFAE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2" y="836712"/>
            <a:ext cx="6468536" cy="41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52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0984-003A-3842-B522-39EF5211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APNIC Survey 2020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EA3754-B6AE-0240-8AE0-D080DB670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2197"/>
            <a:ext cx="4568350" cy="3179106"/>
          </a:xfrm>
          <a:prstGeom prst="rect">
            <a:avLst/>
          </a:prstGeom>
        </p:spPr>
      </p:pic>
      <p:pic>
        <p:nvPicPr>
          <p:cNvPr id="8" name="Picture 7" descr="A picture containing animal&#10;&#10;Description automatically generated">
            <a:extLst>
              <a:ext uri="{FF2B5EF4-FFF2-40B4-BE49-F238E27FC236}">
                <a16:creationId xmlns:a16="http://schemas.microsoft.com/office/drawing/2014/main" id="{6CC9B34D-1400-5F4A-A169-1E6ADB4A7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52" y="418356"/>
            <a:ext cx="2991234" cy="43067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24BF4D-C449-D644-9003-916D9463A2FD}"/>
              </a:ext>
            </a:extLst>
          </p:cNvPr>
          <p:cNvSpPr txBox="1"/>
          <p:nvPr/>
        </p:nvSpPr>
        <p:spPr>
          <a:xfrm>
            <a:off x="1747404" y="435581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apnic.net</a:t>
            </a:r>
            <a:r>
              <a:rPr lang="en-US" dirty="0"/>
              <a:t>/survey</a:t>
            </a:r>
          </a:p>
        </p:txBody>
      </p:sp>
    </p:spTree>
    <p:extLst>
      <p:ext uri="{BB962C8B-B14F-4D97-AF65-F5344CB8AC3E}">
        <p14:creationId xmlns:p14="http://schemas.microsoft.com/office/powerpoint/2010/main" val="276563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25EF-DB9D-0A42-AE5D-3BE6C9D9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Membership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660FE-F4FE-014E-8DB9-819E8E38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6663" y="4948238"/>
            <a:ext cx="287337" cy="1619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smtClean="0"/>
              <a:pPr/>
              <a:t>2</a:t>
            </a:fld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07365D3-1A93-A24C-A3A9-9B3271294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809966"/>
              </p:ext>
            </p:extLst>
          </p:nvPr>
        </p:nvGraphicFramePr>
        <p:xfrm>
          <a:off x="296091" y="968376"/>
          <a:ext cx="8254785" cy="372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5148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405D71-AD45-0C47-B9B2-58B3E3BD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you in Dhaka!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7D618-AAA9-D247-83D5-85654A5B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4948014"/>
            <a:ext cx="288032" cy="162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smtClean="0"/>
              <a:pPr/>
              <a:t>20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971763-CB32-5D4E-BC9D-5B46971C6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64" y="142596"/>
            <a:ext cx="576000" cy="57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E1E62D-B985-6B42-9CD8-7D0917ADDB84}"/>
              </a:ext>
            </a:extLst>
          </p:cNvPr>
          <p:cNvSpPr txBox="1"/>
          <p:nvPr/>
        </p:nvSpPr>
        <p:spPr>
          <a:xfrm>
            <a:off x="5508104" y="1707654"/>
            <a:ext cx="3436606" cy="1480758"/>
          </a:xfrm>
          <a:prstGeom prst="rect">
            <a:avLst/>
          </a:prstGeom>
          <a:noFill/>
          <a:ln w="76200" cmpd="sng">
            <a:noFill/>
            <a:miter lim="800000"/>
          </a:ln>
        </p:spPr>
        <p:txBody>
          <a:bodyPr wrap="square" rtlCol="0" anchor="ctr" anchorCtr="0">
            <a:normAutofit/>
          </a:bodyPr>
          <a:lstStyle/>
          <a:p>
            <a:pPr marL="285750" indent="-285750" algn="l">
              <a:buFont typeface="Helvetica" pitchFamily="2" charset="0"/>
              <a:buChar char="•"/>
            </a:pPr>
            <a:r>
              <a:rPr lang="en-US" b="1" dirty="0"/>
              <a:t>APNIC 50 </a:t>
            </a:r>
            <a:r>
              <a:rPr lang="en-US" dirty="0"/>
              <a:t>will be held in Dhaka, Bangladesh</a:t>
            </a:r>
          </a:p>
          <a:p>
            <a:pPr marL="285750" indent="-285750" algn="l">
              <a:buFont typeface="Helvetica" pitchFamily="2" charset="0"/>
              <a:buChar char="•"/>
            </a:pPr>
            <a:r>
              <a:rPr lang="en-US" dirty="0"/>
              <a:t>3 to 10 September 2020</a:t>
            </a:r>
          </a:p>
          <a:p>
            <a:pPr marL="285750" indent="-285750" algn="l">
              <a:buFont typeface="Helvetica" pitchFamily="2" charset="0"/>
              <a:buChar char="•"/>
            </a:pPr>
            <a:r>
              <a:rPr lang="en-US" dirty="0"/>
              <a:t>Hosted by ISPAB</a:t>
            </a:r>
          </a:p>
        </p:txBody>
      </p:sp>
      <p:pic>
        <p:nvPicPr>
          <p:cNvPr id="10" name="Picture 9" descr="A view of a city at night&#10;&#10;Description automatically generated">
            <a:extLst>
              <a:ext uri="{FF2B5EF4-FFF2-40B4-BE49-F238E27FC236}">
                <a16:creationId xmlns:a16="http://schemas.microsoft.com/office/drawing/2014/main" id="{75D079A2-62FE-0141-9BB6-AEB5F3D22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9582"/>
            <a:ext cx="4981802" cy="3312368"/>
          </a:xfrm>
          <a:prstGeom prst="rect">
            <a:avLst/>
          </a:prstGeom>
          <a:ln w="19050">
            <a:solidFill>
              <a:srgbClr val="004FBB"/>
            </a:solidFill>
          </a:ln>
        </p:spPr>
      </p:pic>
    </p:spTree>
    <p:extLst>
      <p:ext uri="{BB962C8B-B14F-4D97-AF65-F5344CB8AC3E}">
        <p14:creationId xmlns:p14="http://schemas.microsoft.com/office/powerpoint/2010/main" val="2938780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4605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C3F4915-9A82-E148-81A7-86DE5115BD8C}"/>
              </a:ext>
            </a:extLst>
          </p:cNvPr>
          <p:cNvGrpSpPr/>
          <p:nvPr/>
        </p:nvGrpSpPr>
        <p:grpSpPr>
          <a:xfrm>
            <a:off x="4572000" y="68168"/>
            <a:ext cx="4437206" cy="2571750"/>
            <a:chOff x="4320480" y="771551"/>
            <a:chExt cx="3995936" cy="2247714"/>
          </a:xfrm>
        </p:grpSpPr>
        <p:pic>
          <p:nvPicPr>
            <p:cNvPr id="6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52FB5CE-9F42-F44B-8D97-055E77CC4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480" y="771551"/>
              <a:ext cx="3995936" cy="224771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96410E1-3EE7-1647-9897-DEC67B84EEB6}"/>
                </a:ext>
              </a:extLst>
            </p:cNvPr>
            <p:cNvSpPr/>
            <p:nvPr/>
          </p:nvSpPr>
          <p:spPr>
            <a:xfrm>
              <a:off x="7999044" y="836712"/>
              <a:ext cx="317372" cy="285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6FD153-B7DE-E346-BB65-9F1AC1F524F4}"/>
              </a:ext>
            </a:extLst>
          </p:cNvPr>
          <p:cNvGrpSpPr/>
          <p:nvPr/>
        </p:nvGrpSpPr>
        <p:grpSpPr>
          <a:xfrm>
            <a:off x="-8807" y="68168"/>
            <a:ext cx="4437207" cy="2571750"/>
            <a:chOff x="179512" y="801832"/>
            <a:chExt cx="3851920" cy="2166705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F061CA2-128D-DC49-96EB-A6E6FF942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801832"/>
              <a:ext cx="3851920" cy="216670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A18D2F-27ED-CA49-8E1B-760B560592DC}"/>
                </a:ext>
              </a:extLst>
            </p:cNvPr>
            <p:cNvSpPr/>
            <p:nvPr/>
          </p:nvSpPr>
          <p:spPr>
            <a:xfrm>
              <a:off x="3699898" y="839003"/>
              <a:ext cx="317372" cy="285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78E71-8245-B34C-A6F7-59707B58A6AC}"/>
              </a:ext>
            </a:extLst>
          </p:cNvPr>
          <p:cNvGrpSpPr/>
          <p:nvPr/>
        </p:nvGrpSpPr>
        <p:grpSpPr>
          <a:xfrm>
            <a:off x="4706795" y="2571750"/>
            <a:ext cx="4424923" cy="2312512"/>
            <a:chOff x="4399415" y="2636582"/>
            <a:chExt cx="4003905" cy="2080576"/>
          </a:xfrm>
        </p:grpSpPr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A1687A3-6FCB-644A-B337-E3D6C009C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36"/>
            <a:stretch/>
          </p:blipFill>
          <p:spPr>
            <a:xfrm>
              <a:off x="4399415" y="2636582"/>
              <a:ext cx="3995936" cy="208057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699750-4669-AA49-B317-14C6A6968920}"/>
                </a:ext>
              </a:extLst>
            </p:cNvPr>
            <p:cNvSpPr/>
            <p:nvPr/>
          </p:nvSpPr>
          <p:spPr>
            <a:xfrm>
              <a:off x="8085948" y="2685292"/>
              <a:ext cx="317372" cy="285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89ADBE-668B-9D47-84DF-25254D21CBED}"/>
              </a:ext>
            </a:extLst>
          </p:cNvPr>
          <p:cNvGrpSpPr/>
          <p:nvPr/>
        </p:nvGrpSpPr>
        <p:grpSpPr>
          <a:xfrm>
            <a:off x="0" y="2625890"/>
            <a:ext cx="4416116" cy="2258372"/>
            <a:chOff x="505732" y="2800617"/>
            <a:chExt cx="3889530" cy="19805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E1DBEB3-C389-5B4A-B6B9-5874845A4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32" y="2800617"/>
              <a:ext cx="3889530" cy="198058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2D66FC-D08B-BB41-856B-659FB000BBF4}"/>
                </a:ext>
              </a:extLst>
            </p:cNvPr>
            <p:cNvSpPr/>
            <p:nvPr/>
          </p:nvSpPr>
          <p:spPr>
            <a:xfrm>
              <a:off x="4109267" y="2837021"/>
              <a:ext cx="250806" cy="263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142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097D-9311-B543-A6BF-0D89756D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/8 address pool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3F3F6-E271-D543-B328-56CF3CD6D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5"/>
          <a:stretch/>
        </p:blipFill>
        <p:spPr>
          <a:xfrm>
            <a:off x="725558" y="836712"/>
            <a:ext cx="7692884" cy="41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3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EB673311-4C29-F545-8302-11CE3C87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58" y="118529"/>
            <a:ext cx="6778484" cy="4747416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E2760A-F770-B847-8941-01D223987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7" y="470176"/>
            <a:ext cx="1652657" cy="100200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914992-5468-BB45-AC88-AF64E9DF27B1}"/>
              </a:ext>
            </a:extLst>
          </p:cNvPr>
          <p:cNvCxnSpPr>
            <a:cxnSpLocks/>
          </p:cNvCxnSpPr>
          <p:nvPr/>
        </p:nvCxnSpPr>
        <p:spPr>
          <a:xfrm>
            <a:off x="5627802" y="4345757"/>
            <a:ext cx="2177592" cy="122548"/>
          </a:xfrm>
          <a:prstGeom prst="line">
            <a:avLst/>
          </a:prstGeom>
          <a:ln w="12700">
            <a:solidFill>
              <a:srgbClr val="57B3E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9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68C63-EF71-A348-9E7F-F28E5826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5F313-9120-3C44-8F34-75FB5342C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843559"/>
            <a:ext cx="4723116" cy="37804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Systematic approach to product development</a:t>
            </a:r>
          </a:p>
          <a:p>
            <a:pPr lvl="1"/>
            <a:r>
              <a:rPr lang="en-US" dirty="0"/>
              <a:t>Lifecycle management</a:t>
            </a:r>
          </a:p>
          <a:p>
            <a:pPr lvl="1"/>
            <a:r>
              <a:rPr lang="en-US" dirty="0"/>
              <a:t>User-centric</a:t>
            </a:r>
          </a:p>
          <a:p>
            <a:pPr lvl="1"/>
            <a:r>
              <a:rPr lang="en-US" dirty="0"/>
              <a:t>Agile</a:t>
            </a:r>
          </a:p>
          <a:p>
            <a:r>
              <a:rPr lang="en-US" dirty="0"/>
              <a:t>Three cross-functional product teams</a:t>
            </a:r>
          </a:p>
          <a:p>
            <a:pPr lvl="1"/>
            <a:r>
              <a:rPr lang="en-US" dirty="0"/>
              <a:t>Registry</a:t>
            </a:r>
          </a:p>
          <a:p>
            <a:pPr lvl="1"/>
            <a:r>
              <a:rPr lang="en-US" dirty="0"/>
              <a:t>Membership</a:t>
            </a:r>
          </a:p>
          <a:p>
            <a:pPr lvl="1"/>
            <a:r>
              <a:rPr lang="en-US" dirty="0"/>
              <a:t>Information Services	</a:t>
            </a:r>
          </a:p>
          <a:p>
            <a:r>
              <a:rPr lang="en-US" dirty="0"/>
              <a:t>Three support teams</a:t>
            </a:r>
          </a:p>
          <a:p>
            <a:pPr lvl="1"/>
            <a:r>
              <a:rPr lang="en-US" dirty="0"/>
              <a:t>Web development</a:t>
            </a:r>
          </a:p>
          <a:p>
            <a:pPr lvl="1"/>
            <a:r>
              <a:rPr lang="en-US" dirty="0"/>
              <a:t>Platform</a:t>
            </a:r>
          </a:p>
          <a:p>
            <a:pPr lvl="1"/>
            <a:r>
              <a:rPr lang="en-US" dirty="0"/>
              <a:t>DevOps</a:t>
            </a:r>
          </a:p>
          <a:p>
            <a:r>
              <a:rPr lang="en-US" dirty="0"/>
              <a:t>More in 2020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DA503E-3130-4142-9FB8-7453BE24E5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715160"/>
            <a:ext cx="3126464" cy="41400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92939-5C95-7541-978B-C27E2AEC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6663" y="4948238"/>
            <a:ext cx="287337" cy="1619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smtClean="0"/>
              <a:pPr/>
              <a:t>6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B4BFE0-9A5E-1E48-8BB6-D44D41E796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64" y="126963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47B34E4-19EC-0B4D-97FD-617A1159CDD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59" y="966890"/>
            <a:ext cx="3169867" cy="173462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4708EA-EFB2-6446-8FC1-E9AF5C33F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20538"/>
            <a:ext cx="8352928" cy="857250"/>
          </a:xfrm>
        </p:spPr>
        <p:txBody>
          <a:bodyPr/>
          <a:lstStyle/>
          <a:p>
            <a:r>
              <a:rPr lang="en-US"/>
              <a:t>Information Products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CC986DD-5A9B-F041-832C-27758A93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6663" y="4948238"/>
            <a:ext cx="287337" cy="1619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F9E0BC-D7E2-2C4F-8179-D659116C1E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96" y="108035"/>
            <a:ext cx="576000" cy="5760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28A27D9-BEB8-6C40-9E54-18C8505E3268}"/>
              </a:ext>
            </a:extLst>
          </p:cNvPr>
          <p:cNvGrpSpPr/>
          <p:nvPr/>
        </p:nvGrpSpPr>
        <p:grpSpPr>
          <a:xfrm>
            <a:off x="4898192" y="901791"/>
            <a:ext cx="4102139" cy="3880264"/>
            <a:chOff x="419774" y="2024445"/>
            <a:chExt cx="6106788" cy="29247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06CA5B8-44E4-5347-A68C-5B55C96799C9}"/>
                </a:ext>
              </a:extLst>
            </p:cNvPr>
            <p:cNvGrpSpPr/>
            <p:nvPr/>
          </p:nvGrpSpPr>
          <p:grpSpPr>
            <a:xfrm>
              <a:off x="419774" y="2024445"/>
              <a:ext cx="6055104" cy="2924702"/>
              <a:chOff x="419774" y="2024445"/>
              <a:chExt cx="6055104" cy="2924702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6DF7CCF-ADD9-A34E-882C-41683377A29E}"/>
                  </a:ext>
                </a:extLst>
              </p:cNvPr>
              <p:cNvGrpSpPr/>
              <p:nvPr/>
            </p:nvGrpSpPr>
            <p:grpSpPr>
              <a:xfrm>
                <a:off x="6134877" y="2024445"/>
                <a:ext cx="340001" cy="2924702"/>
                <a:chOff x="8026082" y="1813647"/>
                <a:chExt cx="440920" cy="1410391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CC240447-8CBC-6D48-A59A-38E7F300DAAF}"/>
                    </a:ext>
                  </a:extLst>
                </p:cNvPr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62D2F4B-C2BD-A14A-8F95-3200653857F4}"/>
                    </a:ext>
                  </a:extLst>
                </p:cNvPr>
                <p:cNvCxnSpPr/>
                <p:nvPr/>
              </p:nvCxnSpPr>
              <p:spPr>
                <a:xfrm>
                  <a:off x="8467002" y="1813647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8C87AA87-F02D-7C4D-887D-E7D700C1CAA1}"/>
                    </a:ext>
                  </a:extLst>
                </p:cNvPr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2748A03-1414-704B-A106-6B0C773C4840}"/>
                  </a:ext>
                </a:extLst>
              </p:cNvPr>
              <p:cNvGrpSpPr/>
              <p:nvPr/>
            </p:nvGrpSpPr>
            <p:grpSpPr>
              <a:xfrm flipH="1">
                <a:off x="419774" y="2024445"/>
                <a:ext cx="340001" cy="2924702"/>
                <a:chOff x="8026082" y="1813647"/>
                <a:chExt cx="440920" cy="1410391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FD5DDF5-C4B6-124D-85BD-FD8A52CF578D}"/>
                    </a:ext>
                  </a:extLst>
                </p:cNvPr>
                <p:cNvCxnSpPr/>
                <p:nvPr/>
              </p:nvCxnSpPr>
              <p:spPr>
                <a:xfrm>
                  <a:off x="8026082" y="1813647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CA2EEAF-7B3C-2443-AD93-36DC499AEAE3}"/>
                    </a:ext>
                  </a:extLst>
                </p:cNvPr>
                <p:cNvCxnSpPr/>
                <p:nvPr/>
              </p:nvCxnSpPr>
              <p:spPr>
                <a:xfrm>
                  <a:off x="8467002" y="1813647"/>
                  <a:ext cx="0" cy="1400644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B06F4-D031-3E48-9B31-7DE5DBACA16A}"/>
                    </a:ext>
                  </a:extLst>
                </p:cNvPr>
                <p:cNvCxnSpPr/>
                <p:nvPr/>
              </p:nvCxnSpPr>
              <p:spPr>
                <a:xfrm>
                  <a:off x="8026082" y="3224038"/>
                  <a:ext cx="440920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7D14488-54A8-5543-8E9C-97AD949A1271}"/>
                </a:ext>
              </a:extLst>
            </p:cNvPr>
            <p:cNvSpPr txBox="1"/>
            <p:nvPr/>
          </p:nvSpPr>
          <p:spPr>
            <a:xfrm>
              <a:off x="488234" y="2102842"/>
              <a:ext cx="6038328" cy="2807433"/>
            </a:xfrm>
            <a:prstGeom prst="rect">
              <a:avLst/>
            </a:prstGeom>
            <a:noFill/>
            <a:ln w="76200" cmpd="sng">
              <a:noFill/>
              <a:miter lim="800000"/>
            </a:ln>
          </p:spPr>
          <p:txBody>
            <a:bodyPr wrap="square" rtlCol="0" anchor="ctr" anchorCtr="0">
              <a:normAutofit fontScale="92500" lnSpcReduction="20000"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600" dirty="0"/>
                <a:t>DASH – Dashboard for AS Health</a:t>
              </a:r>
              <a:endParaRPr lang="en-US"/>
            </a:p>
            <a:p>
              <a:pPr marL="74295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600" dirty="0"/>
                <a:t>Launched at APNIC 48</a:t>
              </a:r>
            </a:p>
            <a:p>
              <a:pPr marL="74295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600" dirty="0"/>
                <a:t>Helps operators monitor suspicious traffic coming from their networks</a:t>
              </a:r>
            </a:p>
            <a:p>
              <a:pPr marL="74295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600" dirty="0"/>
                <a:t>Uses data from APNIC Honeynet Project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600" dirty="0" err="1"/>
                <a:t>NetOX</a:t>
              </a:r>
              <a:r>
                <a:rPr lang="en-AU" sz="1600" dirty="0"/>
                <a:t> – based on </a:t>
              </a:r>
              <a:r>
                <a:rPr lang="en-AU" sz="1600" dirty="0" err="1"/>
                <a:t>RIPEstat</a:t>
              </a:r>
              <a:endParaRPr lang="en-AU" sz="1600" dirty="0"/>
            </a:p>
            <a:p>
              <a:pPr marL="74295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600" dirty="0"/>
                <a:t>Includes RQC functions</a:t>
              </a:r>
            </a:p>
            <a:p>
              <a:pPr marL="74295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600" dirty="0"/>
                <a:t>New widgets (AS relationships, </a:t>
              </a:r>
              <a:r>
                <a:rPr lang="en-AU" sz="1600" dirty="0" err="1"/>
                <a:t>PoC</a:t>
              </a:r>
              <a:r>
                <a:rPr lang="en-AU" sz="1600" dirty="0"/>
                <a:t>, IRR explorer, transfer history, abuse contacts)</a:t>
              </a:r>
            </a:p>
            <a:p>
              <a:pPr marL="285750" indent="-285750">
                <a:spcAft>
                  <a:spcPts val="600"/>
                </a:spcAft>
                <a:buFont typeface="Arial,Sans-Serif" panose="020B0604020202020204" pitchFamily="34" charset="0"/>
                <a:buChar char="•"/>
              </a:pPr>
              <a:r>
                <a:rPr lang="en-AU" sz="1600" dirty="0">
                  <a:ea typeface="+mn-lt"/>
                  <a:cs typeface="+mn-lt"/>
                </a:rPr>
                <a:t>Internet Directory v2.1</a:t>
              </a:r>
            </a:p>
            <a:p>
              <a:pPr marL="742950" lvl="1" indent="-285750">
                <a:spcAft>
                  <a:spcPts val="600"/>
                </a:spcAft>
                <a:buFont typeface="Arial,Sans-Serif" panose="020B0604020202020204" pitchFamily="34" charset="0"/>
                <a:buChar char="•"/>
              </a:pPr>
              <a:r>
                <a:rPr lang="en-AU" sz="1600" dirty="0">
                  <a:ea typeface="+mn-lt"/>
                  <a:cs typeface="+mn-lt"/>
                </a:rPr>
                <a:t>Economy comparisons</a:t>
              </a:r>
            </a:p>
            <a:p>
              <a:pPr marL="742950" lvl="1" indent="-285750">
                <a:spcAft>
                  <a:spcPts val="600"/>
                </a:spcAft>
                <a:buFont typeface="Arial,Sans-Serif" panose="020B0604020202020204" pitchFamily="34" charset="0"/>
                <a:buChar char="•"/>
              </a:pPr>
              <a:r>
                <a:rPr lang="en-AU" sz="1600" dirty="0">
                  <a:ea typeface="+mn-lt"/>
                  <a:cs typeface="+mn-lt"/>
                </a:rPr>
                <a:t>IPv6 capability</a:t>
              </a:r>
              <a:endParaRPr lang="en-US" sz="1600" dirty="0">
                <a:ea typeface="+mn-lt"/>
                <a:cs typeface="+mn-lt"/>
              </a:endParaRPr>
            </a:p>
            <a:p>
              <a:pPr marL="742950" lvl="1" indent="-285750">
                <a:spcAft>
                  <a:spcPts val="600"/>
                </a:spcAft>
                <a:buFont typeface="Arial,Sans-Serif" panose="020B0604020202020204" pitchFamily="34" charset="0"/>
                <a:buChar char="•"/>
              </a:pPr>
              <a:r>
                <a:rPr lang="en-AU" sz="1600" dirty="0" err="1">
                  <a:ea typeface="+mn-lt"/>
                  <a:cs typeface="+mn-lt"/>
                </a:rPr>
                <a:t>VizAS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752A26-BCE2-704F-8A94-B4E1B3345B5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274" y="2462697"/>
            <a:ext cx="3083045" cy="168925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F98E07-BF43-B348-8CAD-0CD5AD4D98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69" y="3344331"/>
            <a:ext cx="2895939" cy="158673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7593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1F5F-16B2-2044-8183-F2CC342CF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Products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7BFD36-58F0-9647-A659-C800109F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6663" y="4948238"/>
            <a:ext cx="287337" cy="1619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smtClean="0"/>
              <a:pPr/>
              <a:t>8</a:t>
            </a:fld>
            <a:endParaRPr lang="en-A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7EE307-4727-7A41-A7BE-50D3F0FA0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126963"/>
            <a:ext cx="576064" cy="57606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49204D6-6E65-A048-AA66-321BE6988864}"/>
              </a:ext>
            </a:extLst>
          </p:cNvPr>
          <p:cNvGrpSpPr/>
          <p:nvPr/>
        </p:nvGrpSpPr>
        <p:grpSpPr>
          <a:xfrm>
            <a:off x="4515582" y="887955"/>
            <a:ext cx="4427693" cy="3531381"/>
            <a:chOff x="4783756" y="619211"/>
            <a:chExt cx="3754584" cy="374172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B33CE25-3B20-0447-B6D0-BF4E7735DEA3}"/>
                </a:ext>
              </a:extLst>
            </p:cNvPr>
            <p:cNvGrpSpPr/>
            <p:nvPr/>
          </p:nvGrpSpPr>
          <p:grpSpPr>
            <a:xfrm>
              <a:off x="4783756" y="619212"/>
              <a:ext cx="3754584" cy="3741725"/>
              <a:chOff x="4783756" y="619212"/>
              <a:chExt cx="3754584" cy="374172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2AF52B6-5616-4F40-B0D3-A5714090B8D2}"/>
                  </a:ext>
                </a:extLst>
              </p:cNvPr>
              <p:cNvGrpSpPr/>
              <p:nvPr/>
            </p:nvGrpSpPr>
            <p:grpSpPr>
              <a:xfrm>
                <a:off x="4783756" y="644893"/>
                <a:ext cx="222623" cy="3716044"/>
                <a:chOff x="4783756" y="644893"/>
                <a:chExt cx="222623" cy="3716044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3BE0DFA-A43B-3246-BB9F-626F8A7DC53C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00A604E-BF37-7B4D-B236-637597BD58C2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0" cy="3690363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A3DF493C-D965-E04B-AAA4-429188DA97EE}"/>
                    </a:ext>
                  </a:extLst>
                </p:cNvPr>
                <p:cNvCxnSpPr/>
                <p:nvPr/>
              </p:nvCxnSpPr>
              <p:spPr>
                <a:xfrm flipH="1">
                  <a:off x="4783756" y="4360937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D89DDFA-A1DB-ED41-9ABD-637904B788A6}"/>
                  </a:ext>
                </a:extLst>
              </p:cNvPr>
              <p:cNvGrpSpPr/>
              <p:nvPr/>
            </p:nvGrpSpPr>
            <p:grpSpPr>
              <a:xfrm flipH="1">
                <a:off x="8315717" y="619212"/>
                <a:ext cx="222623" cy="3716044"/>
                <a:chOff x="4783756" y="644893"/>
                <a:chExt cx="222623" cy="3716044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A1B30A9-FA70-7640-AA0A-567B12A2AE56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69C3B857-F005-4043-857A-35097A1A58B1}"/>
                    </a:ext>
                  </a:extLst>
                </p:cNvPr>
                <p:cNvCxnSpPr/>
                <p:nvPr/>
              </p:nvCxnSpPr>
              <p:spPr>
                <a:xfrm flipH="1">
                  <a:off x="4783756" y="644893"/>
                  <a:ext cx="0" cy="3690363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82451A7-FBAB-C344-B120-4AC6B2123EED}"/>
                    </a:ext>
                  </a:extLst>
                </p:cNvPr>
                <p:cNvCxnSpPr/>
                <p:nvPr/>
              </p:nvCxnSpPr>
              <p:spPr>
                <a:xfrm flipH="1">
                  <a:off x="4783756" y="4360937"/>
                  <a:ext cx="222623" cy="0"/>
                </a:xfrm>
                <a:prstGeom prst="line">
                  <a:avLst/>
                </a:prstGeom>
                <a:ln w="76200" cap="sq" cmpd="sng">
                  <a:solidFill>
                    <a:srgbClr val="1E57B5"/>
                  </a:soli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6E0288B-9114-E34F-BB77-3D9E86CF5E79}"/>
                </a:ext>
              </a:extLst>
            </p:cNvPr>
            <p:cNvSpPr txBox="1"/>
            <p:nvPr/>
          </p:nvSpPr>
          <p:spPr>
            <a:xfrm>
              <a:off x="5006379" y="619211"/>
              <a:ext cx="3309337" cy="3716045"/>
            </a:xfrm>
            <a:prstGeom prst="rect">
              <a:avLst/>
            </a:prstGeom>
            <a:noFill/>
            <a:ln w="76200" cmpd="sng">
              <a:noFill/>
              <a:miter lim="800000"/>
            </a:ln>
          </p:spPr>
          <p:txBody>
            <a:bodyPr wrap="square" rtlCol="0" anchor="ctr" anchorCtr="0">
              <a:normAutofit/>
            </a:bodyPr>
            <a:lstStyle/>
            <a:p>
              <a:pPr marL="285750" indent="-285750">
                <a:buFont typeface="Helvetica,Sans-Serif" pitchFamily="2" charset="0"/>
                <a:buChar char="•"/>
              </a:pPr>
              <a:r>
                <a:rPr lang="en-AU" dirty="0" err="1">
                  <a:ea typeface="+mn-lt"/>
                  <a:cs typeface="+mn-lt"/>
                </a:rPr>
                <a:t>MyAPNIC+SSO</a:t>
              </a:r>
              <a:r>
                <a:rPr lang="en-AU" dirty="0">
                  <a:ea typeface="+mn-lt"/>
                  <a:cs typeface="+mn-lt"/>
                </a:rPr>
                <a:t> integration: </a:t>
              </a:r>
            </a:p>
            <a:p>
              <a:pPr marL="742950" lvl="1" indent="-285750">
                <a:buFont typeface="Helvetica,Sans-Serif" pitchFamily="2" charset="0"/>
                <a:buChar char="•"/>
              </a:pPr>
              <a:r>
                <a:rPr lang="en-AU" sz="1600" dirty="0">
                  <a:ea typeface="+mn-lt"/>
                  <a:cs typeface="+mn-lt"/>
                </a:rPr>
                <a:t>Event registration</a:t>
              </a:r>
            </a:p>
            <a:p>
              <a:pPr marL="742950" lvl="1" indent="-285750">
                <a:buFont typeface="Helvetica,Sans-Serif" pitchFamily="2" charset="0"/>
                <a:buChar char="•"/>
              </a:pPr>
              <a:r>
                <a:rPr lang="en-AU" sz="1600" dirty="0">
                  <a:ea typeface="+mn-lt"/>
                  <a:cs typeface="+mn-lt"/>
                </a:rPr>
                <a:t>Academy</a:t>
              </a:r>
            </a:p>
            <a:p>
              <a:pPr marL="742950" lvl="1" indent="-285750">
                <a:buFont typeface="Helvetica,Sans-Serif" pitchFamily="2" charset="0"/>
                <a:buChar char="•"/>
              </a:pPr>
              <a:r>
                <a:rPr lang="en-AU" sz="1600" dirty="0">
                  <a:ea typeface="+mn-lt"/>
                  <a:cs typeface="+mn-lt"/>
                </a:rPr>
                <a:t>Information products</a:t>
              </a:r>
            </a:p>
            <a:p>
              <a:pPr marL="285750" indent="-285750">
                <a:buFont typeface="Helvetica" pitchFamily="2" charset="0"/>
                <a:buChar char="•"/>
              </a:pPr>
              <a:r>
                <a:rPr lang="en-AU" dirty="0"/>
                <a:t>IRT and contact validation </a:t>
              </a:r>
              <a:endParaRPr lang="en-AU" dirty="0">
                <a:cs typeface="Arial"/>
              </a:endParaRPr>
            </a:p>
            <a:p>
              <a:pPr marL="742950" lvl="1" indent="-285750">
                <a:buFont typeface="Arial"/>
                <a:buChar char="•"/>
              </a:pPr>
              <a:r>
                <a:rPr lang="en-AU" sz="1600" dirty="0"/>
                <a:t>1,000 emails, 62% confirmation</a:t>
              </a:r>
              <a:endParaRPr lang="en-AU" sz="1600" dirty="0">
                <a:cs typeface="Arial"/>
              </a:endParaRPr>
            </a:p>
            <a:p>
              <a:pPr marL="742950" lvl="1" indent="-285750">
                <a:buFont typeface="Arial"/>
                <a:buChar char="•"/>
              </a:pPr>
              <a:r>
                <a:rPr lang="en-AU" sz="1600" dirty="0"/>
                <a:t>Validation extended to IRT objects and ‘abuse-c’</a:t>
              </a:r>
              <a:endParaRPr lang="en-AU" sz="1600" dirty="0">
                <a:cs typeface="Arial"/>
              </a:endParaRPr>
            </a:p>
            <a:p>
              <a:pPr marL="285750" indent="-285750">
                <a:buFont typeface="Helvetica" pitchFamily="2" charset="0"/>
                <a:buChar char="•"/>
              </a:pPr>
              <a:r>
                <a:rPr lang="en-AU" dirty="0"/>
                <a:t>Implemented independent election platform, </a:t>
              </a:r>
              <a:r>
                <a:rPr lang="en-AU" dirty="0" err="1"/>
                <a:t>BigPulse</a:t>
              </a:r>
              <a:endParaRPr lang="en-AU" dirty="0">
                <a:cs typeface="Arial"/>
              </a:endParaRPr>
            </a:p>
            <a:p>
              <a:pPr marL="742950" lvl="1" indent="-285750">
                <a:buFont typeface="Helvetica" pitchFamily="2" charset="0"/>
                <a:buChar char="•"/>
              </a:pPr>
              <a:r>
                <a:rPr lang="en-AU" sz="1600" dirty="0">
                  <a:cs typeface="Arial"/>
                </a:rPr>
                <a:t>Online proxy and voting</a:t>
              </a:r>
            </a:p>
            <a:p>
              <a:pPr marL="742950" lvl="1" indent="-285750">
                <a:buFont typeface="Helvetica" pitchFamily="2" charset="0"/>
                <a:buChar char="•"/>
              </a:pPr>
              <a:r>
                <a:rPr lang="en-AU" sz="1600" dirty="0">
                  <a:cs typeface="Arial"/>
                </a:rPr>
                <a:t>APNIC EC and NRO NC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1153AA-DD82-5046-BEF4-04C644479F85}"/>
              </a:ext>
            </a:extLst>
          </p:cNvPr>
          <p:cNvSpPr txBox="1"/>
          <p:nvPr/>
        </p:nvSpPr>
        <p:spPr>
          <a:xfrm>
            <a:off x="1430204" y="4420486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hlinkClick r:id="rId4"/>
              </a:rPr>
              <a:t>apnic.net/myapnic</a:t>
            </a:r>
            <a:endParaRPr lang="en-AU" sz="14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62F603-43E0-524E-B6D9-40A9E982A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4"/>
          <a:stretch/>
        </p:blipFill>
        <p:spPr>
          <a:xfrm>
            <a:off x="232927" y="1051853"/>
            <a:ext cx="4022254" cy="3185241"/>
          </a:xfrm>
          <a:prstGeom prst="rect">
            <a:avLst/>
          </a:prstGeom>
          <a:ln w="19050">
            <a:solidFill>
              <a:srgbClr val="004FBB"/>
            </a:solidFill>
          </a:ln>
        </p:spPr>
      </p:pic>
    </p:spTree>
    <p:extLst>
      <p:ext uri="{BB962C8B-B14F-4D97-AF65-F5344CB8AC3E}">
        <p14:creationId xmlns:p14="http://schemas.microsoft.com/office/powerpoint/2010/main" val="283242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8B45-A1F0-7F41-85FD-1DD7CD03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45991-CB87-2041-8595-B62F314B4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4235621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271145" indent="-271145"/>
            <a:r>
              <a:rPr lang="en-AU" sz="2000" dirty="0"/>
              <a:t>RDAP – Registry Data Access Protocol</a:t>
            </a:r>
          </a:p>
          <a:p>
            <a:pPr marL="541020" lvl="1" indent="-271145"/>
            <a:r>
              <a:rPr lang="en-US" sz="1600" dirty="0"/>
              <a:t>Google cloud-based APNIC RDAP service </a:t>
            </a:r>
          </a:p>
          <a:p>
            <a:pPr marL="541020" lvl="1" indent="-271145"/>
            <a:r>
              <a:rPr lang="en-AU" sz="1600" dirty="0"/>
              <a:t>IETF draft for RDAP mirroring</a:t>
            </a:r>
          </a:p>
          <a:p>
            <a:pPr marL="271145" indent="-271145"/>
            <a:r>
              <a:rPr lang="en-AU" sz="2000" dirty="0"/>
              <a:t>RPKI</a:t>
            </a:r>
          </a:p>
          <a:p>
            <a:pPr marL="541020" lvl="1" indent="-271145"/>
            <a:r>
              <a:rPr lang="en-AU" sz="1600" dirty="0"/>
              <a:t>Promotion in NOGs, training, ROA signing</a:t>
            </a:r>
          </a:p>
          <a:p>
            <a:pPr marL="541020" lvl="1" indent="-271145"/>
            <a:r>
              <a:rPr lang="en-AU" sz="1600" dirty="0"/>
              <a:t>Conference content, New Routing Security/RPKI SIG</a:t>
            </a:r>
          </a:p>
          <a:p>
            <a:pPr marL="541020" lvl="1" indent="-271145"/>
            <a:r>
              <a:rPr lang="en-AU" sz="1600" dirty="0"/>
              <a:t>IETF draft for Resource Tagged Attestation (RTA)  </a:t>
            </a:r>
          </a:p>
          <a:p>
            <a:pPr marL="271145" indent="-271145"/>
            <a:r>
              <a:rPr lang="en-AU" sz="2000" dirty="0"/>
              <a:t>NIR Support</a:t>
            </a:r>
          </a:p>
          <a:p>
            <a:pPr marL="541020" lvl="1" indent="-271145"/>
            <a:r>
              <a:rPr lang="en-AU" sz="1600" dirty="0"/>
              <a:t>Improved synchronization and consistency of NIR who data </a:t>
            </a:r>
          </a:p>
          <a:p>
            <a:pPr marL="541020" lvl="1" indent="-271145"/>
            <a:r>
              <a:rPr lang="en-AU" sz="1600" dirty="0"/>
              <a:t>Support for </a:t>
            </a:r>
            <a:r>
              <a:rPr lang="en-AU" sz="1600" dirty="0" err="1"/>
              <a:t>whois</a:t>
            </a:r>
            <a:r>
              <a:rPr lang="en-AU" sz="1600" dirty="0"/>
              <a:t>, RDAP and RPKI</a:t>
            </a:r>
          </a:p>
          <a:p>
            <a:pPr marL="541020" lvl="1" indent="-271145"/>
            <a:r>
              <a:rPr lang="en-AU" sz="1600" dirty="0"/>
              <a:t>API specifications to support APNIC-NIR automation</a:t>
            </a:r>
          </a:p>
          <a:p>
            <a:pPr marL="271145" indent="-271145"/>
            <a:r>
              <a:rPr lang="en-AU" sz="2000" dirty="0"/>
              <a:t>IP address management</a:t>
            </a:r>
          </a:p>
          <a:p>
            <a:pPr marL="541020" lvl="1" indent="-271145"/>
            <a:r>
              <a:rPr lang="en-AU" sz="1600" dirty="0"/>
              <a:t>Resource Quality Check (RQC)</a:t>
            </a:r>
          </a:p>
          <a:p>
            <a:pPr marL="541020" lvl="1" indent="-271145"/>
            <a:r>
              <a:rPr lang="en-AU" sz="1600" dirty="0"/>
              <a:t>Reclaiming unused IPv4</a:t>
            </a:r>
          </a:p>
        </p:txBody>
      </p:sp>
    </p:spTree>
    <p:extLst>
      <p:ext uri="{BB962C8B-B14F-4D97-AF65-F5344CB8AC3E}">
        <p14:creationId xmlns:p14="http://schemas.microsoft.com/office/powerpoint/2010/main" val="289856815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 16x9 blue 01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0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68A4B3D227CB4A93163D25F6A0E398" ma:contentTypeVersion="6" ma:contentTypeDescription="Create a new document." ma:contentTypeScope="" ma:versionID="67283988cae4d1d1735deccf5ebf4e45">
  <xsd:schema xmlns:xsd="http://www.w3.org/2001/XMLSchema" xmlns:xs="http://www.w3.org/2001/XMLSchema" xmlns:p="http://schemas.microsoft.com/office/2006/metadata/properties" xmlns:ns2="d788307b-c347-41ba-a788-da2524aaca77" xmlns:ns3="ea35eb72-d6f6-4f35-b03e-a7a982e0ed73" targetNamespace="http://schemas.microsoft.com/office/2006/metadata/properties" ma:root="true" ma:fieldsID="b533f3679684856960705297743b2126" ns2:_="" ns3:_="">
    <xsd:import namespace="d788307b-c347-41ba-a788-da2524aaca77"/>
    <xsd:import namespace="ea35eb72-d6f6-4f35-b03e-a7a982e0ed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8307b-c347-41ba-a788-da2524aac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5eb72-d6f6-4f35-b03e-a7a982e0ed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015108-99A7-4F81-BB3A-F099F6CED6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138F9F-DA2D-4797-A28F-6632C5E28F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88307b-c347-41ba-a788-da2524aaca77"/>
    <ds:schemaRef ds:uri="ea35eb72-d6f6-4f35-b03e-a7a982e0ed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5B103F-B764-4570-88B4-2EAF10DCDEC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16x9 blue 01.potx</Template>
  <TotalTime>2247</TotalTime>
  <Words>834</Words>
  <Application>Microsoft Macintosh PowerPoint</Application>
  <PresentationFormat>On-screen Show (16:9)</PresentationFormat>
  <Paragraphs>194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Arial,Sans-Serif</vt:lpstr>
      <vt:lpstr>Calibri</vt:lpstr>
      <vt:lpstr>Helvetica</vt:lpstr>
      <vt:lpstr>Helvetica,Sans-Serif</vt:lpstr>
      <vt:lpstr>System Font Regular</vt:lpstr>
      <vt:lpstr>Presentation template 16x9 blue 01</vt:lpstr>
      <vt:lpstr>Custom Design</vt:lpstr>
      <vt:lpstr>APNIC Update</vt:lpstr>
      <vt:lpstr>Membership</vt:lpstr>
      <vt:lpstr>PowerPoint Presentation</vt:lpstr>
      <vt:lpstr>Last /8 address pool</vt:lpstr>
      <vt:lpstr>PowerPoint Presentation</vt:lpstr>
      <vt:lpstr>Product Management</vt:lpstr>
      <vt:lpstr>Information Products</vt:lpstr>
      <vt:lpstr>Membership Products</vt:lpstr>
      <vt:lpstr>Registry Products</vt:lpstr>
      <vt:lpstr>blog.apnic.net</vt:lpstr>
      <vt:lpstr>External Engagement Summary</vt:lpstr>
      <vt:lpstr>Training</vt:lpstr>
      <vt:lpstr>APNIC Academy</vt:lpstr>
      <vt:lpstr>IPv6</vt:lpstr>
      <vt:lpstr>Security</vt:lpstr>
      <vt:lpstr>Internet Governance</vt:lpstr>
      <vt:lpstr>APNIC Foundation</vt:lpstr>
      <vt:lpstr>Strategic Plan 2020-2023</vt:lpstr>
      <vt:lpstr>APNIC Survey 2020</vt:lpstr>
      <vt:lpstr>See you in Dhaka!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cp:lastModifiedBy>Paul Wilson</cp:lastModifiedBy>
  <cp:revision>772</cp:revision>
  <dcterms:created xsi:type="dcterms:W3CDTF">2015-09-29T02:45:20Z</dcterms:created>
  <dcterms:modified xsi:type="dcterms:W3CDTF">2020-02-16T20:38:39Z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0x0101002968A4B3D227CB4A93163D25F6A0E398</vt:lpwstr>
  </property>
</Properties>
</file>