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913" r:id="rId2"/>
    <p:sldId id="896" r:id="rId3"/>
    <p:sldId id="887" r:id="rId4"/>
    <p:sldId id="916" r:id="rId5"/>
    <p:sldId id="914" r:id="rId6"/>
    <p:sldId id="918" r:id="rId7"/>
    <p:sldId id="915" r:id="rId8"/>
    <p:sldId id="885" r:id="rId9"/>
    <p:sldId id="89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  <p:cmAuthor id="2" name="Jana Juginovic" initials="JJ [13]" lastIdx="1" clrIdx="1"/>
  <p:cmAuthor id="3" name="Jana Juginovic" initials="JJ" lastIdx="13" clrIdx="2"/>
  <p:cmAuthor id="4" name="Heidi Ullrich" initials="HU" lastIdx="3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240F"/>
    <a:srgbClr val="CB460F"/>
    <a:srgbClr val="000000"/>
    <a:srgbClr val="DEDEDE"/>
    <a:srgbClr val="002B49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9" autoAdjust="0"/>
    <p:restoredTop sz="83662" autoAdjust="0"/>
  </p:normalViewPr>
  <p:slideViewPr>
    <p:cSldViewPr snapToGrid="0" snapToObjects="1">
      <p:cViewPr varScale="1">
        <p:scale>
          <a:sx n="59" d="100"/>
          <a:sy n="59" d="100"/>
        </p:scale>
        <p:origin x="1092" y="72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-65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4662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6253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5463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5929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6959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5744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80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hyperlink" Target="flickr.com/photos/icann" TargetMode="External"/><Relationship Id="rId7" Type="http://schemas.openxmlformats.org/officeDocument/2006/relationships/hyperlink" Target="twitter.com/icann" TargetMode="External"/><Relationship Id="rId12" Type="http://schemas.openxmlformats.org/officeDocument/2006/relationships/image" Target="../media/image23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hyperlink" Target="youtube.com/user/ICANNnews" TargetMode="External"/><Relationship Id="rId5" Type="http://schemas.openxmlformats.org/officeDocument/2006/relationships/hyperlink" Target="linkedin.com/company/icann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hyperlink" Target="facebook.com/icannorg" TargetMode="Externa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72092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(150 character limit)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72092" y="2837137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72092" y="3553945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72092" y="3827550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211043"/>
            <a:ext cx="1189827" cy="9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72092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(150 character limit)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72092" y="2837137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72092" y="3553945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72092" y="3827550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154576"/>
            <a:ext cx="1193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080935" y="2982822"/>
            <a:ext cx="6490074" cy="13255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 </a:t>
            </a:r>
            <a:br>
              <a:rPr lang="en-US" dirty="0"/>
            </a:br>
            <a:r>
              <a:rPr lang="en-US" dirty="0"/>
              <a:t>(150 character limit)</a:t>
            </a:r>
          </a:p>
        </p:txBody>
      </p:sp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442020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4504860"/>
            <a:ext cx="0" cy="1577924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4443978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4443978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80935" y="4612153"/>
            <a:ext cx="6490074" cy="5784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80935" y="5199655"/>
            <a:ext cx="6490074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80935" y="5602566"/>
            <a:ext cx="6490074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9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10" name="Picture 9" descr="1420947842_social_style_3_flikr-128.png">
              <a:hlinkClick r:id="rId3" action="ppaction://hlinkfile"/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12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13" name="Picture 12" descr="1420948164_social_style_3_in-128.png">
              <a:hlinkClick r:id="rId5" action="ppaction://hlinkfile"/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15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@icann</a:t>
              </a:r>
            </a:p>
          </p:txBody>
        </p:sp>
        <p:pic>
          <p:nvPicPr>
            <p:cNvPr id="16" name="Picture 15" descr="1420948433_social_style_3_twiter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18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 </a:t>
              </a:r>
            </a:p>
          </p:txBody>
        </p:sp>
        <p:pic>
          <p:nvPicPr>
            <p:cNvPr id="19" name="Picture 18" descr="1420948141_social_style_3_facebook-128.png">
              <a:hlinkClick r:id="rId9" action="ppaction://hlinkfile"/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21" name="Picture 20" descr="1420948149_social_style_3_youtube-128.png">
              <a:hlinkClick r:id="rId11" action="ppaction://hlinkfile"/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22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24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27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28" name="Picture 27" descr="1420948164_social_style_3_in-128.png">
              <a:hlinkClick r:id="rId5" action="ppaction://hlinkfile"/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</p:spTree>
    <p:extLst>
      <p:ext uri="{BB962C8B-B14F-4D97-AF65-F5344CB8AC3E}">
        <p14:creationId xmlns:p14="http://schemas.microsoft.com/office/powerpoint/2010/main" val="597257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5614899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739C0A-5509-4D15-93BB-E076BAEFF1E9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DDA360-EE6D-4876-84FF-99791E349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9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080935" y="2982822"/>
            <a:ext cx="6490074" cy="13255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(150 character limit)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80935" y="4612153"/>
            <a:ext cx="6490074" cy="5751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80935" y="5199655"/>
            <a:ext cx="6490074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80935" y="5602566"/>
            <a:ext cx="6490074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679" r:id="rId22"/>
    <p:sldLayoutId id="2147483727" r:id="rId23"/>
    <p:sldLayoutId id="2147483728" r:id="rId24"/>
    <p:sldLayoutId id="2147483730" r:id="rId25"/>
    <p:sldLayoutId id="2147483731" r:id="rId26"/>
    <p:sldLayoutId id="2147483732" r:id="rId27"/>
    <p:sldLayoutId id="2147483729" r:id="rId28"/>
    <p:sldLayoutId id="2147483734" r:id="rId29"/>
    <p:sldLayoutId id="2147483688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50" r:id="rId37"/>
    <p:sldLayoutId id="2147483687" r:id="rId38"/>
    <p:sldLayoutId id="2147483735" r:id="rId39"/>
    <p:sldLayoutId id="2147483736" r:id="rId40"/>
    <p:sldLayoutId id="2147483737" r:id="rId41"/>
    <p:sldLayoutId id="2147483738" r:id="rId42"/>
    <p:sldLayoutId id="2147483739" r:id="rId43"/>
    <p:sldLayoutId id="2147483740" r:id="rId44"/>
    <p:sldLayoutId id="2147483742" r:id="rId45"/>
    <p:sldLayoutId id="2147483716" r:id="rId46"/>
    <p:sldLayoutId id="2147483717" r:id="rId47"/>
    <p:sldLayoutId id="2147483753" r:id="rId48"/>
    <p:sldLayoutId id="2147483759" r:id="rId49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jpg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0" Type="http://schemas.openxmlformats.org/officeDocument/2006/relationships/image" Target="../media/image36.emf"/><Relationship Id="rId4" Type="http://schemas.openxmlformats.org/officeDocument/2006/relationships/image" Target="../media/image30.png"/><Relationship Id="rId9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8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28.png"/><Relationship Id="rId7" Type="http://schemas.openxmlformats.org/officeDocument/2006/relationships/image" Target="../media/image5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g"/><Relationship Id="rId11" Type="http://schemas.openxmlformats.org/officeDocument/2006/relationships/image" Target="../media/image56.jpg"/><Relationship Id="rId5" Type="http://schemas.openxmlformats.org/officeDocument/2006/relationships/image" Target="../media/image50.jpg"/><Relationship Id="rId10" Type="http://schemas.openxmlformats.org/officeDocument/2006/relationships/image" Target="../media/image55.jpg"/><Relationship Id="rId4" Type="http://schemas.openxmlformats.org/officeDocument/2006/relationships/image" Target="../media/image49.jpg"/><Relationship Id="rId9" Type="http://schemas.openxmlformats.org/officeDocument/2006/relationships/image" Target="../media/image5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hyperlink" Target="facebook.com/icannorg" TargetMode="External"/><Relationship Id="rId3" Type="http://schemas.openxmlformats.org/officeDocument/2006/relationships/image" Target="../media/image28.png"/><Relationship Id="rId7" Type="http://schemas.openxmlformats.org/officeDocument/2006/relationships/hyperlink" Target="https://atlarge.icann.org/get-involved/mailing-lists" TargetMode="External"/><Relationship Id="rId12" Type="http://schemas.openxmlformats.org/officeDocument/2006/relationships/image" Target="../media/image62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9.xml"/><Relationship Id="rId6" Type="http://schemas.openxmlformats.org/officeDocument/2006/relationships/hyperlink" Target="https://atlarge.icann.org/calendar" TargetMode="External"/><Relationship Id="rId11" Type="http://schemas.openxmlformats.org/officeDocument/2006/relationships/image" Target="../media/image61.emf"/><Relationship Id="rId5" Type="http://schemas.openxmlformats.org/officeDocument/2006/relationships/hyperlink" Target="https://www.facebook.com/icannatlarge" TargetMode="External"/><Relationship Id="rId10" Type="http://schemas.openxmlformats.org/officeDocument/2006/relationships/image" Target="../media/image60.png"/><Relationship Id="rId4" Type="http://schemas.openxmlformats.org/officeDocument/2006/relationships/hyperlink" Target="https://twitter.com/icannatlarge" TargetMode="External"/><Relationship Id="rId9" Type="http://schemas.openxmlformats.org/officeDocument/2006/relationships/image" Target="../media/image59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Lianna</a:t>
            </a:r>
            <a:r>
              <a:rPr lang="en-US" dirty="0" smtClean="0"/>
              <a:t> </a:t>
            </a:r>
            <a:r>
              <a:rPr lang="en-US" dirty="0" err="1" smtClean="0"/>
              <a:t>Galstyan</a:t>
            </a:r>
            <a:endParaRPr lang="en-US" dirty="0" smtClean="0"/>
          </a:p>
          <a:p>
            <a:r>
              <a:rPr lang="en-US" dirty="0" smtClean="0"/>
              <a:t>APRALO Vice Chair</a:t>
            </a:r>
            <a:endParaRPr lang="en-US" dirty="0"/>
          </a:p>
        </p:txBody>
      </p:sp>
      <p:sp>
        <p:nvSpPr>
          <p:cNvPr id="6" name="Title 11"/>
          <p:cNvSpPr>
            <a:spLocks noGrp="1"/>
          </p:cNvSpPr>
          <p:nvPr>
            <p:ph type="title"/>
          </p:nvPr>
        </p:nvSpPr>
        <p:spPr>
          <a:xfrm>
            <a:off x="849086" y="1944483"/>
            <a:ext cx="772192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The Asian, Australasian and Pacific Islands </a:t>
            </a:r>
            <a:br>
              <a:rPr lang="en-US" sz="3200" dirty="0" smtClean="0"/>
            </a:br>
            <a:r>
              <a:rPr lang="en-US" sz="3200" dirty="0" smtClean="0"/>
              <a:t>Regional At-Large </a:t>
            </a:r>
            <a:r>
              <a:rPr lang="en-US" sz="3200" dirty="0" err="1" smtClean="0"/>
              <a:t>Organisation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4" y="4477819"/>
            <a:ext cx="1413974" cy="1443671"/>
          </a:xfrm>
          <a:prstGeom prst="rect">
            <a:avLst/>
          </a:prstGeom>
        </p:spPr>
      </p:pic>
      <p:sp>
        <p:nvSpPr>
          <p:cNvPr id="11" name="Text Placeholder 27"/>
          <p:cNvSpPr txBox="1">
            <a:spLocks/>
          </p:cNvSpPr>
          <p:nvPr/>
        </p:nvSpPr>
        <p:spPr>
          <a:xfrm>
            <a:off x="2080935" y="5637013"/>
            <a:ext cx="6490074" cy="42433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r>
              <a:rPr lang="en-US" dirty="0"/>
              <a:t>Kathmandu, Nepal </a:t>
            </a:r>
            <a:r>
              <a:rPr lang="en-US" dirty="0" smtClean="0"/>
              <a:t>				</a:t>
            </a:r>
            <a:r>
              <a:rPr lang="en-US" dirty="0" smtClean="0"/>
              <a:t>24 </a:t>
            </a:r>
            <a:r>
              <a:rPr lang="en-US" dirty="0" smtClean="0"/>
              <a:t>February,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7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52000" y="6375399"/>
            <a:ext cx="508000" cy="431800"/>
            <a:chOff x="252000" y="6400800"/>
            <a:chExt cx="508000" cy="431800"/>
          </a:xfrm>
        </p:grpSpPr>
        <p:sp>
          <p:nvSpPr>
            <p:cNvPr id="37" name="Rectangle 36"/>
            <p:cNvSpPr/>
            <p:nvPr/>
          </p:nvSpPr>
          <p:spPr>
            <a:xfrm>
              <a:off x="252000" y="6451336"/>
              <a:ext cx="508000" cy="381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000" y="6400800"/>
              <a:ext cx="371980" cy="431800"/>
            </a:xfrm>
            <a:prstGeom prst="rect">
              <a:avLst/>
            </a:prstGeom>
          </p:spPr>
        </p:pic>
      </p:grp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At-Large Community Organizational Structure</a:t>
            </a:r>
          </a:p>
        </p:txBody>
      </p:sp>
      <p:pic>
        <p:nvPicPr>
          <p:cNvPr id="40" name="Picture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2" b="18932"/>
          <a:stretch>
            <a:fillRect/>
          </a:stretch>
        </p:blipFill>
        <p:spPr>
          <a:xfrm>
            <a:off x="-18288" y="615707"/>
            <a:ext cx="9180576" cy="5705856"/>
          </a:xfrm>
          <a:prstGeom prst="rect">
            <a:avLst/>
          </a:prstGeom>
        </p:spPr>
      </p:pic>
      <p:sp>
        <p:nvSpPr>
          <p:cNvPr id="41" name="Shape 205"/>
          <p:cNvSpPr txBox="1"/>
          <p:nvPr/>
        </p:nvSpPr>
        <p:spPr>
          <a:xfrm>
            <a:off x="-400" y="619190"/>
            <a:ext cx="6921900" cy="5697742"/>
          </a:xfrm>
          <a:prstGeom prst="rect">
            <a:avLst/>
          </a:prstGeom>
          <a:solidFill>
            <a:srgbClr val="F1F9FF"/>
          </a:solidFill>
          <a:ln>
            <a:noFill/>
          </a:ln>
        </p:spPr>
        <p:txBody>
          <a:bodyPr wrap="square" lIns="251999" tIns="91425" rIns="251999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 sz="1300" dirty="0">
              <a:latin typeface="Arial" charset="0"/>
              <a:ea typeface="Arial" charset="0"/>
              <a:cs typeface="Arial" charset="0"/>
              <a:sym typeface="Open Sans"/>
            </a:endParaRPr>
          </a:p>
        </p:txBody>
      </p:sp>
      <p:sp>
        <p:nvSpPr>
          <p:cNvPr id="42" name="Shape 200"/>
          <p:cNvSpPr/>
          <p:nvPr/>
        </p:nvSpPr>
        <p:spPr>
          <a:xfrm>
            <a:off x="6841717" y="4476530"/>
            <a:ext cx="2317702" cy="1843577"/>
          </a:xfrm>
          <a:prstGeom prst="rect">
            <a:avLst/>
          </a:prstGeom>
          <a:solidFill>
            <a:srgbClr val="B8A6D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203"/>
          <p:cNvCxnSpPr/>
          <p:nvPr/>
        </p:nvCxnSpPr>
        <p:spPr>
          <a:xfrm>
            <a:off x="86075" y="5722051"/>
            <a:ext cx="6601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4" name="Shape 204"/>
          <p:cNvSpPr txBox="1"/>
          <p:nvPr/>
        </p:nvSpPr>
        <p:spPr>
          <a:xfrm>
            <a:off x="0" y="4476531"/>
            <a:ext cx="6841324" cy="361500"/>
          </a:xfrm>
          <a:prstGeom prst="rect">
            <a:avLst/>
          </a:prstGeom>
          <a:solidFill>
            <a:srgbClr val="4B276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ea typeface="Open Sans"/>
                <a:cs typeface="Open Sans"/>
                <a:sym typeface="Open Sans"/>
              </a:rPr>
              <a:t>At-Large Advisory Committee (ALAC) - 15 Members</a:t>
            </a:r>
          </a:p>
        </p:txBody>
      </p:sp>
      <p:sp>
        <p:nvSpPr>
          <p:cNvPr id="45" name="Shape 205"/>
          <p:cNvSpPr txBox="1"/>
          <p:nvPr/>
        </p:nvSpPr>
        <p:spPr>
          <a:xfrm>
            <a:off x="6841324" y="615707"/>
            <a:ext cx="2318095" cy="3860824"/>
          </a:xfrm>
          <a:prstGeom prst="rect">
            <a:avLst/>
          </a:prstGeom>
          <a:solidFill>
            <a:srgbClr val="E6E0EF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endParaRPr lang="en-US" sz="1200" dirty="0"/>
          </a:p>
        </p:txBody>
      </p:sp>
      <p:sp>
        <p:nvSpPr>
          <p:cNvPr id="46" name="Shape 221"/>
          <p:cNvSpPr txBox="1"/>
          <p:nvPr/>
        </p:nvSpPr>
        <p:spPr>
          <a:xfrm>
            <a:off x="3169809" y="5005391"/>
            <a:ext cx="3888300" cy="52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 b="1" dirty="0">
                <a:ea typeface="Open Sans"/>
                <a:cs typeface="Open Sans"/>
                <a:sym typeface="Open Sans"/>
              </a:rPr>
              <a:t>10</a:t>
            </a:r>
            <a:r>
              <a:rPr lang="en-US" sz="1200" dirty="0">
                <a:ea typeface="Open Sans"/>
                <a:cs typeface="Open Sans"/>
                <a:sym typeface="Open Sans"/>
              </a:rPr>
              <a:t> selected by RALOs to serve on the ALAC</a:t>
            </a:r>
            <a:br>
              <a:rPr lang="en-US" sz="1200" dirty="0">
                <a:ea typeface="Open Sans"/>
                <a:cs typeface="Open Sans"/>
                <a:sym typeface="Open Sans"/>
              </a:rPr>
            </a:br>
            <a:r>
              <a:rPr lang="en-US" sz="1200" dirty="0">
                <a:ea typeface="Open Sans"/>
                <a:cs typeface="Open Sans"/>
                <a:sym typeface="Open Sans"/>
              </a:rPr>
              <a:t>(</a:t>
            </a:r>
            <a:r>
              <a:rPr lang="en-US" sz="1200" b="1" dirty="0">
                <a:ea typeface="Open Sans"/>
                <a:cs typeface="Open Sans"/>
                <a:sym typeface="Open Sans"/>
              </a:rPr>
              <a:t>2</a:t>
            </a:r>
            <a:r>
              <a:rPr lang="en-US" sz="1200" dirty="0">
                <a:ea typeface="Open Sans"/>
                <a:cs typeface="Open Sans"/>
                <a:sym typeface="Open Sans"/>
              </a:rPr>
              <a:t> from each RALO)</a:t>
            </a:r>
          </a:p>
        </p:txBody>
      </p:sp>
      <p:sp>
        <p:nvSpPr>
          <p:cNvPr id="47" name="Shape 222"/>
          <p:cNvSpPr txBox="1"/>
          <p:nvPr/>
        </p:nvSpPr>
        <p:spPr>
          <a:xfrm>
            <a:off x="3169809" y="5822051"/>
            <a:ext cx="3888300" cy="36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 b="1" dirty="0">
                <a:ea typeface="Open Sans"/>
                <a:cs typeface="Open Sans"/>
                <a:sym typeface="Open Sans"/>
              </a:rPr>
              <a:t>5</a:t>
            </a:r>
            <a:r>
              <a:rPr lang="en-US" sz="1200" dirty="0">
                <a:ea typeface="Open Sans"/>
                <a:cs typeface="Open Sans"/>
                <a:sym typeface="Open Sans"/>
              </a:rPr>
              <a:t> selected by Nom Com to serve on the ALAC</a:t>
            </a:r>
            <a:br>
              <a:rPr lang="en-US" sz="1200" dirty="0">
                <a:ea typeface="Open Sans"/>
                <a:cs typeface="Open Sans"/>
                <a:sym typeface="Open Sans"/>
              </a:rPr>
            </a:br>
            <a:r>
              <a:rPr lang="en-US" sz="1200" dirty="0">
                <a:ea typeface="Open Sans"/>
                <a:cs typeface="Open Sans"/>
                <a:sym typeface="Open Sans"/>
              </a:rPr>
              <a:t>(</a:t>
            </a:r>
            <a:r>
              <a:rPr lang="en-US" sz="1200" b="1" dirty="0">
                <a:ea typeface="Open Sans"/>
                <a:cs typeface="Open Sans"/>
                <a:sym typeface="Open Sans"/>
              </a:rPr>
              <a:t>1</a:t>
            </a:r>
            <a:r>
              <a:rPr lang="en-US" sz="1200" dirty="0">
                <a:ea typeface="Open Sans"/>
                <a:cs typeface="Open Sans"/>
                <a:sym typeface="Open Sans"/>
              </a:rPr>
              <a:t> from each region)</a:t>
            </a:r>
          </a:p>
        </p:txBody>
      </p:sp>
      <p:sp>
        <p:nvSpPr>
          <p:cNvPr id="48" name="Shape 223"/>
          <p:cNvSpPr txBox="1"/>
          <p:nvPr/>
        </p:nvSpPr>
        <p:spPr>
          <a:xfrm>
            <a:off x="7024758" y="5339437"/>
            <a:ext cx="1938900" cy="75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300" dirty="0">
                <a:solidFill>
                  <a:schemeClr val="bg1"/>
                </a:solidFill>
                <a:ea typeface="Open Sans"/>
                <a:cs typeface="Open Sans"/>
                <a:sym typeface="Open Sans"/>
              </a:rPr>
              <a:t>Seat #15 on the ICANN Board is selected by the ALAC and the </a:t>
            </a:r>
            <a:br>
              <a:rPr lang="en-US" sz="1300" dirty="0">
                <a:solidFill>
                  <a:schemeClr val="bg1"/>
                </a:solidFill>
                <a:ea typeface="Open Sans"/>
                <a:cs typeface="Open Sans"/>
                <a:sym typeface="Open Sans"/>
              </a:rPr>
            </a:br>
            <a:r>
              <a:rPr lang="en-US" sz="1300" dirty="0">
                <a:solidFill>
                  <a:schemeClr val="bg1"/>
                </a:solidFill>
                <a:ea typeface="Open Sans"/>
                <a:cs typeface="Open Sans"/>
                <a:sym typeface="Open Sans"/>
              </a:rPr>
              <a:t>At-Large Community </a:t>
            </a:r>
          </a:p>
        </p:txBody>
      </p:sp>
      <p:sp>
        <p:nvSpPr>
          <p:cNvPr id="49" name="Shape 225"/>
          <p:cNvSpPr/>
          <p:nvPr/>
        </p:nvSpPr>
        <p:spPr>
          <a:xfrm>
            <a:off x="2873400" y="3758474"/>
            <a:ext cx="5625" cy="1800"/>
          </a:xfrm>
          <a:custGeom>
            <a:avLst/>
            <a:gdLst/>
            <a:ahLst/>
            <a:cxnLst/>
            <a:rect l="0" t="0" r="0" b="0"/>
            <a:pathLst>
              <a:path w="18" h="4" extrusionOk="0">
                <a:moveTo>
                  <a:pt x="18" y="3"/>
                </a:moveTo>
                <a:cubicBezTo>
                  <a:pt x="15" y="2"/>
                  <a:pt x="8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3" y="2"/>
                  <a:pt x="10" y="4"/>
                  <a:pt x="15" y="4"/>
                </a:cubicBezTo>
                <a:cubicBezTo>
                  <a:pt x="16" y="4"/>
                  <a:pt x="17" y="4"/>
                  <a:pt x="18" y="3"/>
                </a:cubicBezTo>
                <a:close/>
              </a:path>
            </a:pathLst>
          </a:custGeom>
          <a:solidFill>
            <a:srgbClr val="558D52"/>
          </a:solidFill>
          <a:ln w="9525" cap="flat" cmpd="sng">
            <a:solidFill>
              <a:srgbClr val="558D5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226"/>
          <p:cNvSpPr/>
          <p:nvPr/>
        </p:nvSpPr>
        <p:spPr>
          <a:xfrm>
            <a:off x="3025800" y="3910874"/>
            <a:ext cx="5625" cy="1800"/>
          </a:xfrm>
          <a:custGeom>
            <a:avLst/>
            <a:gdLst/>
            <a:ahLst/>
            <a:cxnLst/>
            <a:rect l="0" t="0" r="0" b="0"/>
            <a:pathLst>
              <a:path w="18" h="4" extrusionOk="0">
                <a:moveTo>
                  <a:pt x="18" y="3"/>
                </a:moveTo>
                <a:cubicBezTo>
                  <a:pt x="15" y="2"/>
                  <a:pt x="8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3" y="2"/>
                  <a:pt x="10" y="4"/>
                  <a:pt x="15" y="4"/>
                </a:cubicBezTo>
                <a:cubicBezTo>
                  <a:pt x="16" y="4"/>
                  <a:pt x="17" y="4"/>
                  <a:pt x="18" y="3"/>
                </a:cubicBezTo>
                <a:close/>
              </a:path>
            </a:pathLst>
          </a:custGeom>
          <a:solidFill>
            <a:srgbClr val="558D52"/>
          </a:solidFill>
          <a:ln w="9525" cap="flat" cmpd="sng">
            <a:solidFill>
              <a:srgbClr val="558D5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Shape 227"/>
          <p:cNvSpPr/>
          <p:nvPr/>
        </p:nvSpPr>
        <p:spPr>
          <a:xfrm>
            <a:off x="3178200" y="4063274"/>
            <a:ext cx="5625" cy="1800"/>
          </a:xfrm>
          <a:custGeom>
            <a:avLst/>
            <a:gdLst/>
            <a:ahLst/>
            <a:cxnLst/>
            <a:rect l="0" t="0" r="0" b="0"/>
            <a:pathLst>
              <a:path w="18" h="4" extrusionOk="0">
                <a:moveTo>
                  <a:pt x="18" y="3"/>
                </a:moveTo>
                <a:cubicBezTo>
                  <a:pt x="15" y="2"/>
                  <a:pt x="8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3" y="2"/>
                  <a:pt x="10" y="4"/>
                  <a:pt x="15" y="4"/>
                </a:cubicBezTo>
                <a:cubicBezTo>
                  <a:pt x="16" y="4"/>
                  <a:pt x="17" y="4"/>
                  <a:pt x="18" y="3"/>
                </a:cubicBezTo>
                <a:close/>
              </a:path>
            </a:pathLst>
          </a:custGeom>
          <a:solidFill>
            <a:srgbClr val="558D52"/>
          </a:solidFill>
          <a:ln w="9525" cap="flat" cmpd="sng">
            <a:solidFill>
              <a:srgbClr val="558D5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6882298" y="847980"/>
            <a:ext cx="2317566" cy="26895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dirty="0"/>
              <a:t>The five RALOs unite our </a:t>
            </a:r>
            <a:r>
              <a:rPr lang="en-US" sz="1300" dirty="0" err="1"/>
              <a:t>ALSes</a:t>
            </a:r>
            <a:r>
              <a:rPr lang="en-US" sz="1300" dirty="0"/>
              <a:t> based </a:t>
            </a:r>
            <a:r>
              <a:rPr lang="en-US" sz="1300" dirty="0" smtClean="0"/>
              <a:t>on their </a:t>
            </a:r>
            <a:r>
              <a:rPr lang="en-US" sz="1300" dirty="0"/>
              <a:t>geographic regions, namely:</a:t>
            </a:r>
          </a:p>
          <a:p>
            <a:pPr lvl="0">
              <a:spcBef>
                <a:spcPts val="0"/>
              </a:spcBef>
              <a:buNone/>
            </a:pPr>
            <a:endParaRPr lang="en-US" sz="1300" dirty="0" smtClean="0">
              <a:ea typeface="Arial" charset="0"/>
              <a:cs typeface="Arial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sz="1300" dirty="0"/>
              <a:t>Africa (</a:t>
            </a:r>
            <a:r>
              <a:rPr lang="en-US" sz="1300" dirty="0" smtClean="0"/>
              <a:t>AFRALO)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sz="1300" dirty="0" smtClean="0"/>
              <a:t>Asia</a:t>
            </a:r>
            <a:r>
              <a:rPr lang="en-US" sz="1300" dirty="0"/>
              <a:t>, </a:t>
            </a:r>
            <a:r>
              <a:rPr lang="en-US" sz="1300" dirty="0" smtClean="0"/>
              <a:t>Australasia and </a:t>
            </a:r>
            <a:r>
              <a:rPr lang="en-US" sz="1300" dirty="0"/>
              <a:t>Pacific Islands (APRALO</a:t>
            </a:r>
            <a:r>
              <a:rPr lang="en-US" sz="1300" dirty="0" smtClean="0"/>
              <a:t>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sz="1300" dirty="0"/>
              <a:t>Europe (</a:t>
            </a:r>
            <a:r>
              <a:rPr lang="en-US" sz="1300" dirty="0" smtClean="0"/>
              <a:t>EURALO)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sz="1300" dirty="0" smtClean="0"/>
              <a:t>Latin America </a:t>
            </a:r>
            <a:r>
              <a:rPr lang="en-US" sz="1300" dirty="0"/>
              <a:t>and </a:t>
            </a:r>
            <a:r>
              <a:rPr lang="en-US" sz="1300" dirty="0" smtClean="0"/>
              <a:t>the Caribbean Islands (LACRALO)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sz="1300" dirty="0"/>
              <a:t>North America (NARALO</a:t>
            </a:r>
            <a:r>
              <a:rPr lang="en-US" sz="1300" dirty="0" smtClean="0"/>
              <a:t>)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283313" y="810578"/>
            <a:ext cx="6638187" cy="3441659"/>
            <a:chOff x="334113" y="246863"/>
            <a:chExt cx="6638187" cy="3441659"/>
          </a:xfrm>
        </p:grpSpPr>
        <p:sp>
          <p:nvSpPr>
            <p:cNvPr id="54" name="Shape 228"/>
            <p:cNvSpPr txBox="1"/>
            <p:nvPr/>
          </p:nvSpPr>
          <p:spPr>
            <a:xfrm>
              <a:off x="334113" y="246863"/>
              <a:ext cx="1175600" cy="866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rtl="0">
                <a:lnSpc>
                  <a:spcPct val="90000"/>
                </a:lnSpc>
                <a:spcBef>
                  <a:spcPts val="0"/>
                </a:spcBef>
                <a:buClr>
                  <a:srgbClr val="DE602D"/>
                </a:buClr>
                <a:buFont typeface="Arial"/>
                <a:buNone/>
              </a:pPr>
              <a:r>
                <a:rPr lang="en-US" b="1" dirty="0">
                  <a:solidFill>
                    <a:srgbClr val="D3D90F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NARALO</a:t>
              </a:r>
              <a:r>
                <a:rPr lang="en-US" dirty="0">
                  <a:solidFill>
                    <a:srgbClr val="D3D90F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 </a:t>
              </a:r>
              <a:r>
                <a:rPr lang="en-US" sz="1200" dirty="0">
                  <a:solidFill>
                    <a:srgbClr val="D3D90F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/>
              </a:r>
              <a:br>
                <a:rPr lang="en-US" sz="1200" dirty="0">
                  <a:solidFill>
                    <a:srgbClr val="D3D90F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</a:br>
              <a:r>
                <a:rPr lang="en-US" sz="1200" dirty="0">
                  <a:latin typeface="Arial" charset="0"/>
                  <a:ea typeface="Arial" charset="0"/>
                  <a:cs typeface="Arial" charset="0"/>
                  <a:sym typeface="Open Sans"/>
                </a:rPr>
                <a:t>23  </a:t>
              </a:r>
              <a:r>
                <a:rPr lang="en-US" sz="1200" dirty="0" err="1">
                  <a:latin typeface="Arial" charset="0"/>
                  <a:ea typeface="Arial" charset="0"/>
                  <a:cs typeface="Arial" charset="0"/>
                  <a:sym typeface="Open Sans"/>
                </a:rPr>
                <a:t>ALSes</a:t>
              </a:r>
              <a:r>
                <a:rPr lang="en-US" sz="1200" dirty="0">
                  <a:latin typeface="Arial" charset="0"/>
                  <a:ea typeface="Arial" charset="0"/>
                  <a:cs typeface="Arial" charset="0"/>
                  <a:sym typeface="Open Sans"/>
                </a:rPr>
                <a:t> in </a:t>
              </a:r>
              <a:endParaRPr lang="en-US" sz="1200" dirty="0" smtClean="0">
                <a:latin typeface="Arial" charset="0"/>
                <a:ea typeface="Arial" charset="0"/>
                <a:cs typeface="Arial" charset="0"/>
                <a:sym typeface="Open Sans"/>
              </a:endParaRPr>
            </a:p>
            <a:p>
              <a:pPr lvl="0" rtl="0">
                <a:lnSpc>
                  <a:spcPct val="90000"/>
                </a:lnSpc>
                <a:spcBef>
                  <a:spcPts val="0"/>
                </a:spcBef>
                <a:buClr>
                  <a:srgbClr val="DE602D"/>
                </a:buClr>
                <a:buFont typeface="Arial"/>
                <a:buNone/>
              </a:pPr>
              <a:r>
                <a:rPr lang="en-US" sz="1200" dirty="0" smtClean="0">
                  <a:latin typeface="Arial" charset="0"/>
                  <a:ea typeface="Arial" charset="0"/>
                  <a:cs typeface="Arial" charset="0"/>
                  <a:sym typeface="Open Sans"/>
                </a:rPr>
                <a:t>3 </a:t>
              </a:r>
              <a:r>
                <a:rPr lang="en-US" sz="1200" dirty="0">
                  <a:latin typeface="Arial" charset="0"/>
                  <a:ea typeface="Arial" charset="0"/>
                  <a:cs typeface="Arial" charset="0"/>
                  <a:sym typeface="Open Sans"/>
                </a:rPr>
                <a:t>out of 8 countries</a:t>
              </a:r>
            </a:p>
          </p:txBody>
        </p:sp>
        <p:sp>
          <p:nvSpPr>
            <p:cNvPr id="55" name="Shape 229"/>
            <p:cNvSpPr txBox="1"/>
            <p:nvPr/>
          </p:nvSpPr>
          <p:spPr>
            <a:xfrm>
              <a:off x="353189" y="1994061"/>
              <a:ext cx="1524000" cy="903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rtl="0">
                <a:lnSpc>
                  <a:spcPct val="90000"/>
                </a:lnSpc>
                <a:spcBef>
                  <a:spcPts val="0"/>
                </a:spcBef>
                <a:buNone/>
              </a:pPr>
              <a:r>
                <a:rPr lang="en-US" b="1" dirty="0">
                  <a:solidFill>
                    <a:srgbClr val="558D52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LACRALO</a:t>
              </a:r>
              <a:r>
                <a:rPr lang="en-US" dirty="0">
                  <a:solidFill>
                    <a:srgbClr val="558D52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 </a:t>
              </a:r>
              <a:r>
                <a:rPr lang="en-US" sz="1200" dirty="0">
                  <a:solidFill>
                    <a:srgbClr val="558D52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/>
              </a:r>
              <a:br>
                <a:rPr lang="en-US" sz="1200" dirty="0">
                  <a:solidFill>
                    <a:srgbClr val="558D52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</a:br>
              <a:r>
                <a:rPr lang="en-US" sz="1200" dirty="0">
                  <a:latin typeface="Arial" charset="0"/>
                  <a:ea typeface="Arial" charset="0"/>
                  <a:cs typeface="Arial" charset="0"/>
                  <a:sym typeface="Open Sans"/>
                </a:rPr>
                <a:t>54 </a:t>
              </a:r>
              <a:r>
                <a:rPr lang="en-US" sz="1200" dirty="0" err="1">
                  <a:latin typeface="Arial" charset="0"/>
                  <a:ea typeface="Arial" charset="0"/>
                  <a:cs typeface="Arial" charset="0"/>
                  <a:sym typeface="Open Sans"/>
                </a:rPr>
                <a:t>ALSes</a:t>
              </a:r>
              <a:r>
                <a:rPr lang="en-US" sz="1200" dirty="0">
                  <a:latin typeface="Arial" charset="0"/>
                  <a:ea typeface="Arial" charset="0"/>
                  <a:cs typeface="Arial" charset="0"/>
                  <a:sym typeface="Open Sans"/>
                </a:rPr>
                <a:t> in</a:t>
              </a:r>
              <a:br>
                <a:rPr lang="en-US" sz="1200" dirty="0">
                  <a:latin typeface="Arial" charset="0"/>
                  <a:ea typeface="Arial" charset="0"/>
                  <a:cs typeface="Arial" charset="0"/>
                  <a:sym typeface="Open Sans"/>
                </a:rPr>
              </a:br>
              <a:r>
                <a:rPr lang="en-US" sz="1200" dirty="0">
                  <a:latin typeface="Arial" charset="0"/>
                  <a:ea typeface="Arial" charset="0"/>
                  <a:cs typeface="Arial" charset="0"/>
                  <a:sym typeface="Open Sans"/>
                </a:rPr>
                <a:t>21 out of 33 countries</a:t>
              </a:r>
            </a:p>
          </p:txBody>
        </p:sp>
        <p:sp>
          <p:nvSpPr>
            <p:cNvPr id="56" name="Shape 230"/>
            <p:cNvSpPr txBox="1"/>
            <p:nvPr/>
          </p:nvSpPr>
          <p:spPr>
            <a:xfrm>
              <a:off x="3067925" y="3018622"/>
              <a:ext cx="1938900" cy="669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rtl="0">
                <a:lnSpc>
                  <a:spcPct val="90000"/>
                </a:lnSpc>
                <a:spcBef>
                  <a:spcPts val="0"/>
                </a:spcBef>
                <a:buNone/>
              </a:pPr>
              <a:r>
                <a:rPr lang="en-US" b="1" dirty="0">
                  <a:solidFill>
                    <a:srgbClr val="C66D29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AFRALO</a:t>
              </a:r>
              <a:r>
                <a:rPr lang="en-US" dirty="0">
                  <a:solidFill>
                    <a:srgbClr val="C66D29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 </a:t>
              </a:r>
              <a:r>
                <a:rPr lang="en-US" sz="1200" dirty="0">
                  <a:solidFill>
                    <a:srgbClr val="C66D29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/>
              </a:r>
              <a:br>
                <a:rPr lang="en-US" sz="1200" dirty="0">
                  <a:solidFill>
                    <a:srgbClr val="C66D29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</a:br>
              <a:r>
                <a:rPr lang="en-US" sz="1200" dirty="0">
                  <a:latin typeface="Arial" charset="0"/>
                  <a:ea typeface="Arial" charset="0"/>
                  <a:cs typeface="Arial" charset="0"/>
                  <a:sym typeface="Open Sans"/>
                </a:rPr>
                <a:t>50 </a:t>
              </a:r>
              <a:r>
                <a:rPr lang="en-US" sz="1200" dirty="0" err="1">
                  <a:latin typeface="Arial" charset="0"/>
                  <a:ea typeface="Arial" charset="0"/>
                  <a:cs typeface="Arial" charset="0"/>
                  <a:sym typeface="Open Sans"/>
                </a:rPr>
                <a:t>ALSes</a:t>
              </a:r>
              <a:r>
                <a:rPr lang="en-US" sz="1200" dirty="0">
                  <a:latin typeface="Arial" charset="0"/>
                  <a:ea typeface="Arial" charset="0"/>
                  <a:cs typeface="Arial" charset="0"/>
                  <a:sym typeface="Open Sans"/>
                </a:rPr>
                <a:t> in</a:t>
              </a:r>
              <a:br>
                <a:rPr lang="en-US" sz="1200" dirty="0">
                  <a:latin typeface="Arial" charset="0"/>
                  <a:ea typeface="Arial" charset="0"/>
                  <a:cs typeface="Arial" charset="0"/>
                  <a:sym typeface="Open Sans"/>
                </a:rPr>
              </a:br>
              <a:r>
                <a:rPr lang="en-US" sz="1200" dirty="0">
                  <a:latin typeface="Arial" charset="0"/>
                  <a:ea typeface="Arial" charset="0"/>
                  <a:cs typeface="Arial" charset="0"/>
                  <a:sym typeface="Open Sans"/>
                </a:rPr>
                <a:t>30 out of 55 countries</a:t>
              </a:r>
            </a:p>
          </p:txBody>
        </p:sp>
        <p:sp>
          <p:nvSpPr>
            <p:cNvPr id="57" name="Shape 231"/>
            <p:cNvSpPr txBox="1"/>
            <p:nvPr/>
          </p:nvSpPr>
          <p:spPr>
            <a:xfrm>
              <a:off x="5330976" y="1410811"/>
              <a:ext cx="1641324" cy="18358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>
                <a:lnSpc>
                  <a:spcPct val="90000"/>
                </a:lnSpc>
              </a:pPr>
              <a:r>
                <a:rPr lang="en-US" sz="2600" b="1" dirty="0">
                  <a:solidFill>
                    <a:srgbClr val="9A1B2D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APRALO</a:t>
              </a:r>
              <a:r>
                <a:rPr lang="en-US" dirty="0">
                  <a:solidFill>
                    <a:srgbClr val="9A1B2D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 </a:t>
              </a:r>
              <a:r>
                <a:rPr lang="en-US" sz="1200" dirty="0">
                  <a:solidFill>
                    <a:srgbClr val="9A1B2D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/>
              </a:r>
              <a:br>
                <a:rPr lang="en-US" sz="1200" dirty="0">
                  <a:solidFill>
                    <a:srgbClr val="9A1B2D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</a:br>
              <a:r>
                <a:rPr lang="en-US" dirty="0" smtClean="0">
                  <a:latin typeface="Arial" charset="0"/>
                  <a:ea typeface="Arial" charset="0"/>
                  <a:cs typeface="Arial" charset="0"/>
                  <a:sym typeface="Open Sans"/>
                </a:rPr>
                <a:t>53 </a:t>
              </a:r>
              <a:r>
                <a:rPr lang="en-US" dirty="0" err="1" smtClean="0">
                  <a:latin typeface="Arial" charset="0"/>
                  <a:ea typeface="Arial" charset="0"/>
                  <a:cs typeface="Arial" charset="0"/>
                  <a:sym typeface="Open Sans"/>
                </a:rPr>
                <a:t>ALSes</a:t>
              </a:r>
              <a:r>
                <a:rPr lang="en-US" dirty="0" smtClean="0">
                  <a:latin typeface="Arial" charset="0"/>
                  <a:ea typeface="Arial" charset="0"/>
                  <a:cs typeface="Arial" charset="0"/>
                  <a:sym typeface="Open Sans"/>
                </a:rPr>
                <a:t> in 30 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Open Sans"/>
                </a:rPr>
                <a:t>out of 74 </a:t>
              </a:r>
              <a:r>
                <a:rPr lang="en-US" dirty="0" smtClean="0">
                  <a:latin typeface="Arial" charset="0"/>
                  <a:ea typeface="Arial" charset="0"/>
                  <a:cs typeface="Arial" charset="0"/>
                  <a:sym typeface="Open Sans"/>
                </a:rPr>
                <a:t>countries and 9 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Open Sans"/>
                </a:rPr>
                <a:t>Individual Members</a:t>
              </a:r>
            </a:p>
          </p:txBody>
        </p:sp>
        <p:sp>
          <p:nvSpPr>
            <p:cNvPr id="58" name="Shape 232"/>
            <p:cNvSpPr txBox="1"/>
            <p:nvPr/>
          </p:nvSpPr>
          <p:spPr>
            <a:xfrm>
              <a:off x="5515024" y="246863"/>
              <a:ext cx="1211675" cy="899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rtl="0">
                <a:lnSpc>
                  <a:spcPct val="90000"/>
                </a:lnSpc>
                <a:spcBef>
                  <a:spcPts val="0"/>
                </a:spcBef>
                <a:buNone/>
              </a:pPr>
              <a:r>
                <a:rPr lang="en-US" b="1" dirty="0" smtClean="0">
                  <a:solidFill>
                    <a:srgbClr val="0A4C8B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EURALO</a:t>
              </a:r>
              <a:endParaRPr lang="en-US" sz="1200" dirty="0">
                <a:solidFill>
                  <a:srgbClr val="0A4C8B"/>
                </a:solidFill>
                <a:latin typeface="Arial" charset="0"/>
                <a:ea typeface="Arial" charset="0"/>
                <a:cs typeface="Arial" charset="0"/>
                <a:sym typeface="Open Sans"/>
              </a:endParaRPr>
            </a:p>
            <a:p>
              <a:pPr lvl="0" rtl="0">
                <a:lnSpc>
                  <a:spcPct val="90000"/>
                </a:lnSpc>
                <a:spcBef>
                  <a:spcPts val="0"/>
                </a:spcBef>
                <a:buNone/>
              </a:pPr>
              <a:r>
                <a:rPr lang="en-US" sz="1200" dirty="0" smtClean="0">
                  <a:latin typeface="Arial" charset="0"/>
                  <a:ea typeface="Arial" charset="0"/>
                  <a:cs typeface="Arial" charset="0"/>
                  <a:sym typeface="Open Sans"/>
                </a:rPr>
                <a:t>37 </a:t>
              </a:r>
              <a:r>
                <a:rPr lang="en-US" sz="1200" dirty="0" err="1">
                  <a:latin typeface="Arial" charset="0"/>
                  <a:ea typeface="Arial" charset="0"/>
                  <a:cs typeface="Arial" charset="0"/>
                  <a:sym typeface="Open Sans"/>
                </a:rPr>
                <a:t>ALSes</a:t>
              </a:r>
              <a:r>
                <a:rPr lang="en-US" sz="1200" dirty="0">
                  <a:latin typeface="Arial" charset="0"/>
                  <a:ea typeface="Arial" charset="0"/>
                  <a:cs typeface="Arial" charset="0"/>
                  <a:sym typeface="Open Sans"/>
                </a:rPr>
                <a:t> in </a:t>
              </a:r>
              <a:r>
                <a:rPr lang="en-US" sz="1200" dirty="0" smtClean="0">
                  <a:latin typeface="Arial" charset="0"/>
                  <a:ea typeface="Arial" charset="0"/>
                  <a:cs typeface="Arial" charset="0"/>
                  <a:sym typeface="Open Sans"/>
                </a:rPr>
                <a:t/>
              </a:r>
              <a:br>
                <a:rPr lang="en-US" sz="1200" dirty="0" smtClean="0">
                  <a:latin typeface="Arial" charset="0"/>
                  <a:ea typeface="Arial" charset="0"/>
                  <a:cs typeface="Arial" charset="0"/>
                  <a:sym typeface="Open Sans"/>
                </a:rPr>
              </a:br>
              <a:r>
                <a:rPr lang="en-US" sz="1200" dirty="0" smtClean="0">
                  <a:latin typeface="Arial" charset="0"/>
                  <a:ea typeface="Arial" charset="0"/>
                  <a:cs typeface="Arial" charset="0"/>
                  <a:sym typeface="Open Sans"/>
                </a:rPr>
                <a:t>17 </a:t>
              </a:r>
              <a:r>
                <a:rPr lang="en-US" sz="1200" dirty="0">
                  <a:latin typeface="Arial" charset="0"/>
                  <a:ea typeface="Arial" charset="0"/>
                  <a:cs typeface="Arial" charset="0"/>
                  <a:sym typeface="Open Sans"/>
                </a:rPr>
                <a:t>out of 78 countries</a:t>
              </a: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8221" y="761973"/>
              <a:ext cx="4251714" cy="2384657"/>
            </a:xfrm>
            <a:prstGeom prst="rect">
              <a:avLst/>
            </a:prstGeom>
          </p:spPr>
        </p:pic>
      </p:grpSp>
      <p:grpSp>
        <p:nvGrpSpPr>
          <p:cNvPr id="61" name="Group 60"/>
          <p:cNvGrpSpPr/>
          <p:nvPr/>
        </p:nvGrpSpPr>
        <p:grpSpPr>
          <a:xfrm>
            <a:off x="370673" y="5355188"/>
            <a:ext cx="2598520" cy="254682"/>
            <a:chOff x="370673" y="5355188"/>
            <a:chExt cx="2598520" cy="254682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79374" y="5356278"/>
              <a:ext cx="289819" cy="25359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02822" y="5356278"/>
              <a:ext cx="287693" cy="25173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25024" y="5355188"/>
              <a:ext cx="288938" cy="25282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47226" y="5355733"/>
              <a:ext cx="288938" cy="25282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70673" y="5355733"/>
              <a:ext cx="287693" cy="251731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370673" y="4969359"/>
            <a:ext cx="2598520" cy="254682"/>
            <a:chOff x="370673" y="5355188"/>
            <a:chExt cx="2598520" cy="254682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79374" y="5356278"/>
              <a:ext cx="289819" cy="25359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02822" y="5356278"/>
              <a:ext cx="287693" cy="251731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25024" y="5355188"/>
              <a:ext cx="288938" cy="252821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47226" y="5355733"/>
              <a:ext cx="288938" cy="252821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70673" y="5355733"/>
              <a:ext cx="287693" cy="251731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370673" y="5880186"/>
            <a:ext cx="2598520" cy="254682"/>
            <a:chOff x="370673" y="5355188"/>
            <a:chExt cx="2598520" cy="254682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79374" y="5356278"/>
              <a:ext cx="289819" cy="25359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02822" y="5356278"/>
              <a:ext cx="287693" cy="251731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25024" y="5355188"/>
              <a:ext cx="288938" cy="252821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47226" y="5355733"/>
              <a:ext cx="288938" cy="252821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70673" y="5355733"/>
              <a:ext cx="287693" cy="251731"/>
            </a:xfrm>
            <a:prstGeom prst="rect">
              <a:avLst/>
            </a:prstGeom>
          </p:spPr>
        </p:pic>
      </p:grpSp>
      <p:pic>
        <p:nvPicPr>
          <p:cNvPr id="79" name="Picture 7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9256" y="4640323"/>
            <a:ext cx="580210" cy="50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1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72878" y="46179"/>
            <a:ext cx="4931879" cy="55557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92100" lvl="0">
              <a:lnSpc>
                <a:spcPct val="124375"/>
              </a:lnSpc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en-US" dirty="0"/>
              <a:t>APRALO’s Core Values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" y="0"/>
            <a:ext cx="720950" cy="736092"/>
          </a:xfrm>
          <a:prstGeom prst="rect">
            <a:avLst/>
          </a:prstGeom>
        </p:spPr>
      </p:pic>
      <p:sp>
        <p:nvSpPr>
          <p:cNvPr id="5" name="角丸四角形 7"/>
          <p:cNvSpPr/>
          <p:nvPr/>
        </p:nvSpPr>
        <p:spPr>
          <a:xfrm>
            <a:off x="472877" y="1141490"/>
            <a:ext cx="5797293" cy="2286204"/>
          </a:xfrm>
          <a:prstGeom prst="roundRect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ja-JP" sz="2400" b="1" spc="300" dirty="0" smtClean="0">
                <a:solidFill>
                  <a:schemeClr val="bg1"/>
                </a:solidFill>
                <a:latin typeface="Source Sans Pro"/>
                <a:ea typeface="Source Sans Pro" charset="0"/>
                <a:cs typeface="Source Sans Pro" charset="0"/>
              </a:rPr>
              <a:t>COLLABORATION</a:t>
            </a:r>
          </a:p>
          <a:p>
            <a:pPr algn="ctr"/>
            <a:endParaRPr lang="en-US" altLang="ja-JP" sz="831" dirty="0"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altLang="ja-JP" sz="2000" dirty="0">
                <a:latin typeface="Source Sans Pro" charset="0"/>
                <a:ea typeface="Source Sans Pro" charset="0"/>
                <a:cs typeface="Source Sans Pro" charset="0"/>
              </a:rPr>
              <a:t>APRALO has MoUs with partners such as </a:t>
            </a:r>
            <a:r>
              <a:rPr lang="en-US" altLang="ja-JP" sz="2400" dirty="0" err="1" smtClean="0">
                <a:latin typeface="Source Sans Pro" charset="0"/>
                <a:ea typeface="Source Sans Pro" charset="0"/>
                <a:cs typeface="Source Sans Pro" charset="0"/>
              </a:rPr>
              <a:t>DotAsia</a:t>
            </a:r>
            <a:r>
              <a:rPr lang="en-US" altLang="ja-JP" sz="2400" dirty="0" smtClean="0">
                <a:latin typeface="Source Sans Pro" charset="0"/>
                <a:ea typeface="Source Sans Pro" charset="0"/>
                <a:cs typeface="Source Sans Pro" charset="0"/>
              </a:rPr>
              <a:t>, APTLD </a:t>
            </a:r>
            <a:r>
              <a:rPr lang="en-US" altLang="ja-JP" sz="2400" dirty="0">
                <a:latin typeface="Source Sans Pro" charset="0"/>
                <a:ea typeface="Source Sans Pro" charset="0"/>
                <a:cs typeface="Source Sans Pro" charset="0"/>
              </a:rPr>
              <a:t>and APNIC </a:t>
            </a:r>
            <a:endParaRPr lang="en-US" altLang="ja-JP" sz="2400" dirty="0" smtClean="0"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altLang="ja-JP" sz="2000" dirty="0" smtClean="0">
                <a:latin typeface="Source Sans Pro" charset="0"/>
                <a:ea typeface="Source Sans Pro" charset="0"/>
                <a:cs typeface="Source Sans Pro" charset="0"/>
              </a:rPr>
              <a:t>to </a:t>
            </a:r>
            <a:r>
              <a:rPr lang="en-US" altLang="ja-JP" sz="2000" dirty="0">
                <a:latin typeface="Source Sans Pro" charset="0"/>
                <a:ea typeface="Source Sans Pro" charset="0"/>
                <a:cs typeface="Source Sans Pro" charset="0"/>
              </a:rPr>
              <a:t>promote and facilitate engagement and training activities within </a:t>
            </a:r>
            <a:r>
              <a:rPr lang="en-US" altLang="ja-JP" sz="2000" dirty="0" smtClean="0">
                <a:latin typeface="Source Sans Pro" charset="0"/>
                <a:ea typeface="Source Sans Pro" charset="0"/>
                <a:cs typeface="Source Sans Pro" charset="0"/>
              </a:rPr>
              <a:t>APAC </a:t>
            </a:r>
            <a:r>
              <a:rPr lang="en-US" altLang="ja-JP" sz="2000" dirty="0">
                <a:latin typeface="Source Sans Pro" charset="0"/>
                <a:ea typeface="Source Sans Pro" charset="0"/>
                <a:cs typeface="Source Sans Pro" charset="0"/>
              </a:rPr>
              <a:t>region.</a:t>
            </a:r>
          </a:p>
        </p:txBody>
      </p:sp>
      <p:sp>
        <p:nvSpPr>
          <p:cNvPr id="6" name="角丸四角形 7"/>
          <p:cNvSpPr/>
          <p:nvPr/>
        </p:nvSpPr>
        <p:spPr>
          <a:xfrm>
            <a:off x="3232732" y="3800434"/>
            <a:ext cx="5519708" cy="2217281"/>
          </a:xfrm>
          <a:prstGeom prst="roundRect">
            <a:avLst>
              <a:gd name="adj" fmla="val 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ja-JP" sz="2400" b="1" spc="3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DIVERSITY</a:t>
            </a:r>
          </a:p>
          <a:p>
            <a:pPr algn="ctr"/>
            <a:endParaRPr lang="en-US" altLang="ja-JP" sz="831" dirty="0">
              <a:solidFill>
                <a:srgbClr val="800000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altLang="ja-JP" sz="2000" dirty="0">
                <a:latin typeface="Source Sans Pro" charset="0"/>
                <a:ea typeface="Source Sans Pro" charset="0"/>
                <a:cs typeface="Source Sans Pro" charset="0"/>
              </a:rPr>
              <a:t>APRALO covers a vast geographic region and encompasses a diversity of cultures, languages and scripts, presenting exciting challenges.</a:t>
            </a:r>
          </a:p>
        </p:txBody>
      </p:sp>
    </p:spTree>
    <p:extLst>
      <p:ext uri="{BB962C8B-B14F-4D97-AF65-F5344CB8AC3E}">
        <p14:creationId xmlns:p14="http://schemas.microsoft.com/office/powerpoint/2010/main" val="129568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521865" y="46179"/>
            <a:ext cx="8556823" cy="55557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92100" marR="0" lvl="0" indent="0" algn="l" rtl="0">
              <a:lnSpc>
                <a:spcPct val="124375"/>
              </a:lnSpc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lang="en-US" sz="2700" dirty="0" smtClean="0"/>
              <a:t>General Assembly @ICANN60 in Abu Dhabi</a:t>
            </a:r>
            <a:r>
              <a:rPr lang="hy-AM" sz="2700" dirty="0" smtClean="0"/>
              <a:t>, </a:t>
            </a:r>
            <a:r>
              <a:rPr lang="en-US" sz="2700" dirty="0" smtClean="0"/>
              <a:t>UAE</a:t>
            </a:r>
            <a:endParaRPr lang="en-US" sz="27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" y="0"/>
            <a:ext cx="720950" cy="736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44" y="3393671"/>
            <a:ext cx="2824843" cy="28248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800" y="732114"/>
            <a:ext cx="2599286" cy="25992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82" y="764772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72878" y="46179"/>
            <a:ext cx="5160479" cy="55557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92100" marR="0" lvl="0" indent="0" algn="l" rtl="0">
              <a:lnSpc>
                <a:spcPct val="124375"/>
              </a:lnSpc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lang="en-US" dirty="0" smtClean="0"/>
              <a:t>Policy Hot Topics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" y="0"/>
            <a:ext cx="720950" cy="736092"/>
          </a:xfrm>
          <a:prstGeom prst="rect">
            <a:avLst/>
          </a:prstGeom>
        </p:spPr>
      </p:pic>
      <p:sp>
        <p:nvSpPr>
          <p:cNvPr id="6" name="角丸四角形 7"/>
          <p:cNvSpPr/>
          <p:nvPr/>
        </p:nvSpPr>
        <p:spPr>
          <a:xfrm>
            <a:off x="3193105" y="976351"/>
            <a:ext cx="2743856" cy="4036518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lnSpc>
                <a:spcPct val="150000"/>
              </a:lnSpc>
            </a:pPr>
            <a:r>
              <a:rPr lang="en-US" sz="2400" b="1" dirty="0">
                <a:latin typeface="Source Sans Pro"/>
              </a:rPr>
              <a:t>Policy </a:t>
            </a:r>
            <a:r>
              <a:rPr lang="en-US" sz="2400" b="1" dirty="0" smtClean="0">
                <a:latin typeface="Source Sans Pro"/>
              </a:rPr>
              <a:t>Areas</a:t>
            </a:r>
            <a:endParaRPr lang="en-US" sz="2400" b="1" dirty="0">
              <a:latin typeface="Source Sans Pro"/>
            </a:endParaRP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ource Sans Pro"/>
              </a:rPr>
              <a:t>ICANN Public Interest Commitments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ource Sans Pro"/>
              </a:rPr>
              <a:t>Reserved Names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ource Sans Pro"/>
              </a:rPr>
              <a:t>Privacy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ource Sans Pro"/>
              </a:rPr>
              <a:t>WHOIS and GDPR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ource Sans Pro"/>
              </a:rPr>
              <a:t>Geographical Names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ource Sans Pro"/>
              </a:rPr>
              <a:t>Competition, Consumer Trust and Consumer Choice</a:t>
            </a:r>
          </a:p>
        </p:txBody>
      </p:sp>
      <p:sp>
        <p:nvSpPr>
          <p:cNvPr id="7" name="角丸四角形 7"/>
          <p:cNvSpPr/>
          <p:nvPr/>
        </p:nvSpPr>
        <p:spPr>
          <a:xfrm>
            <a:off x="227946" y="976350"/>
            <a:ext cx="2743857" cy="5081546"/>
          </a:xfrm>
          <a:prstGeom prst="roundRect">
            <a:avLst>
              <a:gd name="adj" fmla="val 0"/>
            </a:avLst>
          </a:prstGeom>
          <a:solidFill>
            <a:srgbClr val="9C240F"/>
          </a:solidFill>
          <a:ln>
            <a:solidFill>
              <a:srgbClr val="9C240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lnSpc>
                <a:spcPct val="150000"/>
              </a:lnSpc>
            </a:pPr>
            <a:r>
              <a:rPr lang="en-US" sz="2400" b="1" dirty="0" smtClean="0">
                <a:latin typeface="Source Sans Pro"/>
              </a:rPr>
              <a:t>Technical Topics</a:t>
            </a: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Security </a:t>
            </a:r>
            <a:r>
              <a:rPr lang="en-US" dirty="0"/>
              <a:t>&amp; Stability: Threats and Responses</a:t>
            </a:r>
            <a:endParaRPr lang="en-US" dirty="0">
              <a:latin typeface="Source Sans Pro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Dark Web</a:t>
            </a:r>
            <a:endParaRPr lang="en-US" dirty="0">
              <a:latin typeface="Source Sans Pro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DNS Security and Abuse</a:t>
            </a:r>
            <a:endParaRPr lang="en-US" dirty="0">
              <a:latin typeface="Source Sans Pro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Current Security Trends Impacting Registrants and End Users</a:t>
            </a:r>
            <a:endParaRPr lang="en-US" dirty="0">
              <a:latin typeface="Source Sans Pro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IDNs </a:t>
            </a:r>
            <a:r>
              <a:rPr lang="en-US" dirty="0"/>
              <a:t>and Universal Acceptance</a:t>
            </a:r>
            <a:endParaRPr lang="en-US" dirty="0" smtClean="0">
              <a:latin typeface="Source Sans Pro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Basic DNS and DNS Ecosystems</a:t>
            </a:r>
            <a:endParaRPr lang="en-US" dirty="0">
              <a:latin typeface="Source Sans Pro"/>
            </a:endParaRPr>
          </a:p>
        </p:txBody>
      </p:sp>
      <p:sp>
        <p:nvSpPr>
          <p:cNvPr id="12" name="角丸四角形 7"/>
          <p:cNvSpPr/>
          <p:nvPr/>
        </p:nvSpPr>
        <p:spPr>
          <a:xfrm>
            <a:off x="6158264" y="976350"/>
            <a:ext cx="2743857" cy="235467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US" sz="2400" b="1" dirty="0" smtClean="0">
                <a:latin typeface="Source Sans Pro"/>
              </a:rPr>
              <a:t>Internet Governance</a:t>
            </a: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Internet Governance Ecosystem</a:t>
            </a:r>
            <a:endParaRPr lang="en-US" dirty="0">
              <a:latin typeface="Source Sans Pro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Internet </a:t>
            </a:r>
            <a:r>
              <a:rPr lang="en-US" dirty="0" smtClean="0"/>
              <a:t>Architecture</a:t>
            </a:r>
            <a:endParaRPr lang="en-US" dirty="0"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97235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72878" y="46179"/>
            <a:ext cx="5160479" cy="55557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92100" marR="0" lvl="0" indent="0" algn="l" rtl="0">
              <a:lnSpc>
                <a:spcPct val="124375"/>
              </a:lnSpc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lang="en-US" dirty="0" smtClean="0"/>
              <a:t>APRALO eBook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" y="0"/>
            <a:ext cx="720950" cy="7360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4107" t="19509" r="22679" b="20144"/>
          <a:stretch/>
        </p:blipFill>
        <p:spPr>
          <a:xfrm>
            <a:off x="3053117" y="736092"/>
            <a:ext cx="4865914" cy="31024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3277" t="20033" r="23472" b="20829"/>
          <a:stretch/>
        </p:blipFill>
        <p:spPr>
          <a:xfrm>
            <a:off x="4833258" y="3625553"/>
            <a:ext cx="4033158" cy="25309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39739" t="24817" r="39756" b="28885"/>
          <a:stretch/>
        </p:blipFill>
        <p:spPr>
          <a:xfrm>
            <a:off x="222288" y="1789242"/>
            <a:ext cx="3440317" cy="436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72877" y="46179"/>
            <a:ext cx="8314373" cy="55557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92100" marR="0" lvl="0" indent="0" algn="l" rtl="0">
              <a:lnSpc>
                <a:spcPct val="124375"/>
              </a:lnSpc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lang="en-US" dirty="0" smtClean="0"/>
              <a:t>Monthly Newsletter launched in January 2018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" y="0"/>
            <a:ext cx="720950" cy="73609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96455" y="891745"/>
            <a:ext cx="4133608" cy="51898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600"/>
              </a:spcAft>
              <a:buSzPct val="75000"/>
              <a:buNone/>
            </a:pPr>
            <a:endParaRPr lang="en-US" sz="1800" dirty="0" smtClean="0">
              <a:ea typeface="Arial" charset="0"/>
              <a:cs typeface="Arial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sz="2400" dirty="0" smtClean="0"/>
              <a:t>ICANN Updates</a:t>
            </a:r>
          </a:p>
          <a:p>
            <a:pPr marL="685800" lvl="1">
              <a:spcBef>
                <a:spcPts val="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sz="2000" dirty="0" smtClean="0"/>
              <a:t>At-Large Highlights</a:t>
            </a:r>
          </a:p>
          <a:p>
            <a:pPr marL="685800" lvl="1">
              <a:spcBef>
                <a:spcPts val="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sz="2000" dirty="0" smtClean="0"/>
              <a:t>APRALO Highlights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sz="1800" dirty="0" smtClean="0"/>
              <a:t> </a:t>
            </a:r>
            <a:r>
              <a:rPr lang="en-US" sz="2400" dirty="0" smtClean="0"/>
              <a:t>Updates from our </a:t>
            </a:r>
            <a:r>
              <a:rPr lang="en-US" sz="2400" dirty="0" err="1" smtClean="0"/>
              <a:t>ALSes</a:t>
            </a:r>
            <a:endParaRPr lang="en-US" sz="2400" dirty="0" smtClean="0"/>
          </a:p>
          <a:p>
            <a:pPr marL="685800" lvl="1">
              <a:spcBef>
                <a:spcPts val="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sz="2000" dirty="0" err="1" smtClean="0"/>
              <a:t>npSIG</a:t>
            </a:r>
            <a:endParaRPr lang="en-US" sz="2000" dirty="0" smtClean="0"/>
          </a:p>
          <a:p>
            <a:pPr marL="685800" lvl="1">
              <a:spcBef>
                <a:spcPts val="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sz="2000" dirty="0" err="1" smtClean="0"/>
              <a:t>ArmSIG</a:t>
            </a:r>
            <a:endParaRPr lang="en-US" sz="2000" dirty="0" smtClean="0"/>
          </a:p>
          <a:p>
            <a:pPr marL="685800" lvl="1">
              <a:spcBef>
                <a:spcPts val="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sz="2000" dirty="0" smtClean="0"/>
              <a:t>Youth Outreach by </a:t>
            </a:r>
            <a:r>
              <a:rPr lang="en-US" sz="2000" dirty="0" err="1" smtClean="0"/>
              <a:t>RayZNews</a:t>
            </a:r>
            <a:endParaRPr lang="en-US" sz="2000" dirty="0" smtClean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sz="2400" dirty="0" smtClean="0"/>
              <a:t>Updates from </a:t>
            </a:r>
            <a:r>
              <a:rPr lang="en-US" sz="2400" dirty="0" err="1" smtClean="0"/>
              <a:t>NomCom</a:t>
            </a:r>
            <a:endParaRPr lang="en-US" sz="2400" dirty="0" smtClean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sz="2400" dirty="0" smtClean="0"/>
              <a:t>Upcoming Events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endParaRPr lang="en-US" sz="1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756738" y="891746"/>
            <a:ext cx="4114800" cy="5189862"/>
            <a:chOff x="4466027" y="738463"/>
            <a:chExt cx="4495455" cy="549642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l="26965" t="23320" r="28214" b="8392"/>
            <a:stretch/>
          </p:blipFill>
          <p:spPr>
            <a:xfrm>
              <a:off x="4846682" y="738463"/>
              <a:ext cx="4065813" cy="348266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/>
            <a:srcRect l="27142" t="22367" r="28394" b="8709"/>
            <a:stretch/>
          </p:blipFill>
          <p:spPr>
            <a:xfrm rot="1024139">
              <a:off x="6604747" y="2828513"/>
              <a:ext cx="2229639" cy="19431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6"/>
            <a:srcRect l="26785" t="25543" r="28036" b="15380"/>
            <a:stretch/>
          </p:blipFill>
          <p:spPr>
            <a:xfrm rot="21286908">
              <a:off x="4466027" y="2977075"/>
              <a:ext cx="2081974" cy="153062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/>
            <a:srcRect l="26964" t="23956" r="28214" b="14427"/>
            <a:stretch/>
          </p:blipFill>
          <p:spPr>
            <a:xfrm>
              <a:off x="5448874" y="4070521"/>
              <a:ext cx="1697243" cy="131181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/>
            <a:srcRect l="26964" t="36660" r="28036" b="34437"/>
            <a:stretch/>
          </p:blipFill>
          <p:spPr>
            <a:xfrm>
              <a:off x="4846682" y="4748990"/>
              <a:ext cx="4114800" cy="1485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19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72878" y="46179"/>
            <a:ext cx="6009565" cy="55557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92100" marR="0" lvl="0" indent="0" algn="l" rtl="0">
              <a:lnSpc>
                <a:spcPct val="124375"/>
              </a:lnSpc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lang="en-US" dirty="0" smtClean="0"/>
              <a:t>APRALO Leadership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" y="0"/>
            <a:ext cx="720950" cy="7360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57" y="1452655"/>
            <a:ext cx="1677505" cy="16775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971" y="1464140"/>
            <a:ext cx="1677505" cy="1677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962" y="1464139"/>
            <a:ext cx="1677505" cy="16775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214" y="1455375"/>
            <a:ext cx="1921160" cy="16775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9800" y="812156"/>
            <a:ext cx="2108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Satish </a:t>
            </a:r>
            <a:r>
              <a:rPr lang="en-US" dirty="0" err="1" smtClean="0"/>
              <a:t>Babu</a:t>
            </a:r>
            <a:r>
              <a:rPr lang="en-US" dirty="0" smtClean="0"/>
              <a:t>, Chair</a:t>
            </a:r>
          </a:p>
          <a:p>
            <a:pPr algn="ctr"/>
            <a:r>
              <a:rPr lang="en-US" dirty="0" smtClean="0"/>
              <a:t>India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323799" y="812156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Lianna</a:t>
            </a:r>
            <a:r>
              <a:rPr lang="en-US" dirty="0"/>
              <a:t> </a:t>
            </a:r>
            <a:r>
              <a:rPr lang="en-US" dirty="0" err="1" smtClean="0"/>
              <a:t>Galstyan</a:t>
            </a:r>
            <a:r>
              <a:rPr lang="en-US" dirty="0" smtClean="0"/>
              <a:t>, VC</a:t>
            </a:r>
          </a:p>
          <a:p>
            <a:pPr algn="ctr"/>
            <a:r>
              <a:rPr lang="en-US" dirty="0" smtClean="0"/>
              <a:t>Armenia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764694" y="812156"/>
            <a:ext cx="1890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Ali </a:t>
            </a:r>
            <a:r>
              <a:rPr lang="en-US" dirty="0" err="1" smtClean="0"/>
              <a:t>AlMeshal</a:t>
            </a:r>
            <a:r>
              <a:rPr lang="en-US" dirty="0" smtClean="0"/>
              <a:t>, VC</a:t>
            </a:r>
          </a:p>
          <a:p>
            <a:pPr algn="ctr"/>
            <a:r>
              <a:rPr lang="en-US" dirty="0" smtClean="0"/>
              <a:t>Bahrain</a:t>
            </a:r>
            <a:endParaRPr lang="en-US" dirty="0"/>
          </a:p>
        </p:txBody>
      </p:sp>
      <p:sp>
        <p:nvSpPr>
          <p:cNvPr id="18" name="Shape 244"/>
          <p:cNvSpPr txBox="1">
            <a:spLocks/>
          </p:cNvSpPr>
          <p:nvPr/>
        </p:nvSpPr>
        <p:spPr>
          <a:xfrm>
            <a:off x="1777628" y="3231239"/>
            <a:ext cx="4299485" cy="5478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2800" b="1" i="0" kern="1200" baseline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pPr marL="292100">
              <a:lnSpc>
                <a:spcPct val="124375"/>
              </a:lnSpc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lang="en-US" dirty="0" smtClean="0"/>
              <a:t>ALAC Members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795285" y="817809"/>
            <a:ext cx="2005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Pavan</a:t>
            </a:r>
            <a:r>
              <a:rPr lang="en-US" dirty="0"/>
              <a:t> </a:t>
            </a:r>
            <a:r>
              <a:rPr lang="en-US" dirty="0" err="1"/>
              <a:t>Budhrani</a:t>
            </a:r>
            <a:r>
              <a:rPr lang="en-US" dirty="0"/>
              <a:t>, </a:t>
            </a:r>
            <a:endParaRPr lang="en-US" dirty="0" smtClean="0"/>
          </a:p>
          <a:p>
            <a:pPr algn="ctr"/>
            <a:r>
              <a:rPr lang="en-US" dirty="0" smtClean="0"/>
              <a:t>Secretariat, HK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42246" y="3792257"/>
            <a:ext cx="8267419" cy="2583625"/>
            <a:chOff x="342246" y="3686117"/>
            <a:chExt cx="8267419" cy="25836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46" y="3686117"/>
              <a:ext cx="1916582" cy="19165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152" y="3686117"/>
              <a:ext cx="1428750" cy="1905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8868" y="3686117"/>
              <a:ext cx="1996244" cy="193635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240" y="3697699"/>
              <a:ext cx="1876425" cy="19050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53505" y="5607548"/>
              <a:ext cx="187743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Maureen </a:t>
              </a:r>
              <a:r>
                <a:rPr lang="en-US" dirty="0" err="1" smtClean="0"/>
                <a:t>Hilyard</a:t>
              </a:r>
              <a:endParaRPr lang="en-US" dirty="0" smtClean="0"/>
            </a:p>
            <a:p>
              <a:pPr algn="ctr"/>
              <a:r>
                <a:rPr lang="en-US" dirty="0" smtClean="0"/>
                <a:t>Cook Islands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70848" y="5623411"/>
              <a:ext cx="147989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Holly </a:t>
              </a:r>
              <a:r>
                <a:rPr lang="en-US" dirty="0" err="1" smtClean="0"/>
                <a:t>Raiche</a:t>
              </a:r>
              <a:endParaRPr lang="en-US" dirty="0" smtClean="0"/>
            </a:p>
            <a:p>
              <a:pPr algn="ctr"/>
              <a:r>
                <a:rPr lang="en-US" dirty="0" smtClean="0"/>
                <a:t>Australia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93371" y="5573834"/>
              <a:ext cx="109517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Kaili</a:t>
              </a:r>
              <a:r>
                <a:rPr lang="en-US" dirty="0"/>
                <a:t> </a:t>
              </a:r>
              <a:r>
                <a:rPr lang="en-US" dirty="0" err="1" smtClean="0"/>
                <a:t>Kan</a:t>
              </a:r>
              <a:endParaRPr lang="en-US" dirty="0" smtClean="0"/>
            </a:p>
            <a:p>
              <a:pPr algn="ctr"/>
              <a:r>
                <a:rPr lang="en-US" dirty="0" smtClean="0"/>
                <a:t>China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945341" y="5611836"/>
              <a:ext cx="150560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Nadira</a:t>
              </a:r>
              <a:r>
                <a:rPr lang="en-US" dirty="0" smtClean="0"/>
                <a:t> </a:t>
              </a:r>
              <a:r>
                <a:rPr lang="en-US" dirty="0" err="1" smtClean="0"/>
                <a:t>Alaraj</a:t>
              </a:r>
              <a:endParaRPr lang="en-US" dirty="0" smtClean="0"/>
            </a:p>
            <a:p>
              <a:pPr algn="ctr"/>
              <a:r>
                <a:rPr lang="en-US" dirty="0" smtClean="0"/>
                <a:t>Palestine</a:t>
              </a:r>
              <a:endParaRPr lang="en-US" dirty="0"/>
            </a:p>
          </p:txBody>
        </p:sp>
      </p:grpSp>
      <p:sp>
        <p:nvSpPr>
          <p:cNvPr id="25" name="Shape 244"/>
          <p:cNvSpPr txBox="1">
            <a:spLocks/>
          </p:cNvSpPr>
          <p:nvPr/>
        </p:nvSpPr>
        <p:spPr>
          <a:xfrm>
            <a:off x="6733240" y="3136788"/>
            <a:ext cx="1717706" cy="6795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2800" b="1" i="0" kern="1200" baseline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pPr marL="292100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lang="en-US" sz="2000" dirty="0" err="1" smtClean="0"/>
              <a:t>NomCom</a:t>
            </a:r>
            <a:r>
              <a:rPr lang="en-US" sz="2000" dirty="0" smtClean="0"/>
              <a:t> </a:t>
            </a:r>
          </a:p>
          <a:p>
            <a:pPr marL="292100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lang="en-US" sz="2000" dirty="0" smtClean="0"/>
              <a:t>Delegate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262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789460" y="384841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grpSp>
        <p:nvGrpSpPr>
          <p:cNvPr id="3" name="Group 2"/>
          <p:cNvGrpSpPr/>
          <p:nvPr/>
        </p:nvGrpSpPr>
        <p:grpSpPr>
          <a:xfrm>
            <a:off x="3164747" y="2755914"/>
            <a:ext cx="5466895" cy="3299700"/>
            <a:chOff x="1061357" y="1051597"/>
            <a:chExt cx="6770961" cy="40084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7146" y="1051597"/>
              <a:ext cx="4625172" cy="39430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988" y="2424978"/>
              <a:ext cx="2135802" cy="218065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001215" y="2469272"/>
              <a:ext cx="378824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50" dirty="0">
                  <a:solidFill>
                    <a:srgbClr val="002060"/>
                  </a:solidFill>
                </a:rPr>
                <a:t>The Asian, Australasian and Pacific Islands Regional At-Large </a:t>
              </a:r>
              <a:r>
                <a:rPr lang="en-US" sz="1650" dirty="0" err="1">
                  <a:solidFill>
                    <a:srgbClr val="002060"/>
                  </a:solidFill>
                </a:rPr>
                <a:t>Organisation</a:t>
              </a:r>
              <a:endParaRPr lang="en-US" sz="1650" dirty="0">
                <a:solidFill>
                  <a:srgbClr val="00206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41033" y="1603311"/>
              <a:ext cx="3108610" cy="908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990033"/>
                  </a:solidFill>
                </a:rPr>
                <a:t>APRALO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61357" y="4605637"/>
              <a:ext cx="4261888" cy="454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/>
                <a:t>CELEBRATING </a:t>
              </a:r>
              <a:r>
                <a:rPr lang="en-US" sz="1500" b="1" dirty="0">
                  <a:solidFill>
                    <a:srgbClr val="FF0000"/>
                  </a:solidFill>
                </a:rPr>
                <a:t>D</a:t>
              </a:r>
              <a:r>
                <a:rPr lang="en-US" sz="15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</a:t>
              </a:r>
              <a:r>
                <a:rPr lang="en-US" sz="1500" b="1" dirty="0">
                  <a:solidFill>
                    <a:schemeClr val="accent2">
                      <a:lumMod val="75000"/>
                    </a:schemeClr>
                  </a:solidFill>
                </a:rPr>
                <a:t>V</a:t>
              </a:r>
              <a:r>
                <a:rPr lang="en-US" sz="1500" b="1" dirty="0">
                  <a:solidFill>
                    <a:schemeClr val="accent6">
                      <a:lumMod val="75000"/>
                    </a:schemeClr>
                  </a:solidFill>
                </a:rPr>
                <a:t>E</a:t>
              </a:r>
              <a:r>
                <a:rPr lang="en-US" sz="1500" b="1" dirty="0">
                  <a:solidFill>
                    <a:srgbClr val="FFC000"/>
                  </a:solidFill>
                </a:rPr>
                <a:t>R</a:t>
              </a:r>
              <a:r>
                <a:rPr lang="en-US" sz="1500" b="1" dirty="0">
                  <a:solidFill>
                    <a:srgbClr val="00B0F0"/>
                  </a:solidFill>
                </a:rPr>
                <a:t>S</a:t>
              </a:r>
              <a:r>
                <a:rPr lang="en-US" sz="1500" b="1" dirty="0">
                  <a:solidFill>
                    <a:srgbClr val="7030A0"/>
                  </a:solidFill>
                </a:rPr>
                <a:t>I</a:t>
              </a:r>
              <a:r>
                <a:rPr lang="en-US" sz="1500" b="1" dirty="0">
                  <a:solidFill>
                    <a:srgbClr val="990033"/>
                  </a:solidFill>
                </a:rPr>
                <a:t>T</a:t>
              </a:r>
              <a:r>
                <a:rPr lang="en-US" sz="1500" b="1" dirty="0">
                  <a:solidFill>
                    <a:srgbClr val="FF0000"/>
                  </a:solidFill>
                </a:rPr>
                <a:t>Y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898898" y="26618"/>
            <a:ext cx="3868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90033"/>
                </a:solidFill>
              </a:rPr>
              <a:t>THANK YOU!</a:t>
            </a:r>
            <a:endParaRPr lang="en-US" sz="4000" b="1" dirty="0">
              <a:solidFill>
                <a:srgbClr val="990033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7658" y="1232828"/>
            <a:ext cx="5735579" cy="2092965"/>
            <a:chOff x="347749" y="738274"/>
            <a:chExt cx="5735579" cy="2092965"/>
          </a:xfrm>
        </p:grpSpPr>
        <p:sp>
          <p:nvSpPr>
            <p:cNvPr id="13" name="Shape 329"/>
            <p:cNvSpPr txBox="1"/>
            <p:nvPr/>
          </p:nvSpPr>
          <p:spPr>
            <a:xfrm>
              <a:off x="1326112" y="738274"/>
              <a:ext cx="4757216" cy="20929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114300" lvl="0" rtl="0">
                <a:spcBef>
                  <a:spcPts val="0"/>
                </a:spcBef>
                <a:buSzPct val="100000"/>
              </a:pPr>
              <a:r>
                <a:rPr lang="en-US" sz="1600" b="1" dirty="0"/>
                <a:t>Social </a:t>
              </a:r>
              <a:r>
                <a:rPr lang="en-US" sz="1600" b="1" dirty="0" smtClean="0"/>
                <a:t>Media</a:t>
              </a:r>
              <a:r>
                <a:rPr lang="en-US" sz="1600" dirty="0"/>
                <a:t/>
              </a:r>
              <a:br>
                <a:rPr lang="en-US" sz="1600" dirty="0"/>
              </a:br>
              <a:r>
                <a:rPr lang="en-US" sz="1600" dirty="0"/>
                <a:t> (</a:t>
              </a:r>
              <a:r>
                <a:rPr lang="en-US" sz="1600" u="sng" dirty="0">
                  <a:solidFill>
                    <a:schemeClr val="hlink"/>
                  </a:solidFill>
                  <a:hlinkClick r:id="rId4"/>
                </a:rPr>
                <a:t>@icannatlarge</a:t>
              </a:r>
              <a:r>
                <a:rPr lang="en-US" sz="1600" dirty="0"/>
                <a:t>,   </a:t>
              </a:r>
              <a:r>
                <a:rPr lang="en-US" sz="1600" u="sng" dirty="0">
                  <a:solidFill>
                    <a:schemeClr val="hlink"/>
                  </a:solidFill>
                  <a:hlinkClick r:id="rId5"/>
                </a:rPr>
                <a:t>/icannatlarge</a:t>
              </a:r>
              <a:r>
                <a:rPr lang="en-US" sz="1600" dirty="0"/>
                <a:t> </a:t>
              </a:r>
              <a:r>
                <a:rPr lang="en-US" sz="1600" dirty="0" smtClean="0"/>
                <a:t>)</a:t>
              </a:r>
            </a:p>
            <a:p>
              <a:pPr marL="114300" lvl="0" rtl="0">
                <a:spcBef>
                  <a:spcPts val="0"/>
                </a:spcBef>
                <a:buSzPct val="100000"/>
              </a:pPr>
              <a:r>
                <a:rPr lang="en-US" sz="1600" dirty="0" smtClean="0"/>
                <a:t/>
              </a:r>
              <a:br>
                <a:rPr lang="en-US" sz="1600" dirty="0" smtClean="0"/>
              </a:br>
              <a:r>
                <a:rPr lang="en-US" sz="1600" b="1" dirty="0" smtClean="0"/>
                <a:t>At-Large Calendar</a:t>
              </a:r>
            </a:p>
            <a:p>
              <a:pPr marL="114300" lvl="0" rtl="0">
                <a:spcBef>
                  <a:spcPts val="0"/>
                </a:spcBef>
                <a:buSzPct val="100000"/>
              </a:pPr>
              <a:r>
                <a:rPr lang="en-US" sz="1600" u="sng" dirty="0" smtClean="0">
                  <a:solidFill>
                    <a:schemeClr val="hlink"/>
                  </a:solidFill>
                  <a:hlinkClick r:id="rId6"/>
                </a:rPr>
                <a:t>https</a:t>
              </a:r>
              <a:r>
                <a:rPr lang="en-US" sz="1600" u="sng" dirty="0">
                  <a:solidFill>
                    <a:schemeClr val="hlink"/>
                  </a:solidFill>
                  <a:hlinkClick r:id="rId6"/>
                </a:rPr>
                <a:t>://</a:t>
              </a:r>
              <a:r>
                <a:rPr lang="en-US" sz="1600" u="sng" dirty="0" smtClean="0">
                  <a:solidFill>
                    <a:schemeClr val="hlink"/>
                  </a:solidFill>
                  <a:hlinkClick r:id="rId6"/>
                </a:rPr>
                <a:t>atlarge.icann.org/calendar</a:t>
              </a:r>
              <a:endParaRPr lang="en-US" sz="1600" u="sng" dirty="0" smtClean="0">
                <a:solidFill>
                  <a:schemeClr val="hlink"/>
                </a:solidFill>
              </a:endParaRPr>
            </a:p>
            <a:p>
              <a:pPr marL="114300" lvl="0" rtl="0">
                <a:spcBef>
                  <a:spcPts val="0"/>
                </a:spcBef>
                <a:buSzPct val="100000"/>
              </a:pPr>
              <a:r>
                <a:rPr lang="en-US" sz="1600" dirty="0"/>
                <a:t/>
              </a:r>
              <a:br>
                <a:rPr lang="en-US" sz="1600" dirty="0"/>
              </a:br>
              <a:r>
                <a:rPr lang="en-US" sz="1600" b="1" dirty="0" smtClean="0"/>
                <a:t>At-Large </a:t>
              </a:r>
              <a:r>
                <a:rPr lang="en-US" sz="1600" b="1" dirty="0"/>
                <a:t>Mailing L</a:t>
              </a:r>
              <a:r>
                <a:rPr lang="en-US" sz="1600" b="1" dirty="0" smtClean="0"/>
                <a:t>ists</a:t>
              </a:r>
            </a:p>
            <a:p>
              <a:pPr marL="114300" lvl="0" rtl="0">
                <a:spcBef>
                  <a:spcPts val="0"/>
                </a:spcBef>
                <a:buSzPct val="100000"/>
              </a:pPr>
              <a:r>
                <a:rPr lang="en-US" sz="1600" u="sng" dirty="0" smtClean="0">
                  <a:solidFill>
                    <a:schemeClr val="hlink"/>
                  </a:solidFill>
                  <a:hlinkClick r:id="rId7"/>
                </a:rPr>
                <a:t>https</a:t>
              </a:r>
              <a:r>
                <a:rPr lang="en-US" sz="1600" u="sng" dirty="0">
                  <a:solidFill>
                    <a:schemeClr val="hlink"/>
                  </a:solidFill>
                  <a:hlinkClick r:id="rId7"/>
                </a:rPr>
                <a:t>://atlarge.icann.org/get-involved/mailing-lists</a:t>
              </a:r>
              <a:r>
                <a:rPr lang="en-US" sz="1600" dirty="0"/>
                <a:t> </a:t>
              </a:r>
            </a:p>
            <a:p>
              <a:pPr lvl="0">
                <a:spcBef>
                  <a:spcPts val="0"/>
                </a:spcBef>
                <a:buNone/>
              </a:pPr>
              <a:endParaRPr sz="1800" dirty="0"/>
            </a:p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pic>
          <p:nvPicPr>
            <p:cNvPr id="15" name="Shape 327" descr="0084-calendar.eps">
              <a:hlinkClick r:id="rId6"/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33408" y="1592877"/>
              <a:ext cx="317194" cy="448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Shape 328" descr="0070-envelop.eps">
              <a:hlinkClick r:id="rId7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47749" y="2345936"/>
              <a:ext cx="365858" cy="3889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Shape 330" descr="0112-bubbles3.eps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36575" y="2345936"/>
              <a:ext cx="326286" cy="4219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 descr="0402-twitter.eps"/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749" y="918263"/>
              <a:ext cx="460869" cy="367643"/>
            </a:xfrm>
            <a:prstGeom prst="rect">
              <a:avLst/>
            </a:prstGeom>
          </p:spPr>
        </p:pic>
        <p:pic>
          <p:nvPicPr>
            <p:cNvPr id="19" name="Picture 18" descr="0071-pushpin.eps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749" y="1604894"/>
              <a:ext cx="365858" cy="359724"/>
            </a:xfrm>
            <a:prstGeom prst="rect">
              <a:avLst/>
            </a:prstGeom>
          </p:spPr>
        </p:pic>
        <p:pic>
          <p:nvPicPr>
            <p:cNvPr id="20" name="Picture 19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575" y="918263"/>
              <a:ext cx="428201" cy="4130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074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NNPPT_Arial_4x3_May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_J_014 20170523-1.potx" id="{654A4D94-B81B-4026-9985-B0D7108301BE}" vid="{EA5C918B-D2F6-460C-9211-32147EF719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 v2 4x3</Template>
  <TotalTime>15663</TotalTime>
  <Words>334</Words>
  <Application>Microsoft Office PowerPoint</Application>
  <PresentationFormat>On-screen Show (4:3)</PresentationFormat>
  <Paragraphs>98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Open Sans</vt:lpstr>
      <vt:lpstr>Segoe UI</vt:lpstr>
      <vt:lpstr>Source Sans Pro</vt:lpstr>
      <vt:lpstr>Wingdings</vt:lpstr>
      <vt:lpstr>ICANNPPT_Arial_4x3_May 2017_potx</vt:lpstr>
      <vt:lpstr>The Asian, Australasian and Pacific Islands  Regional At-Large Organisation</vt:lpstr>
      <vt:lpstr>At-Large Community Organizational Structure</vt:lpstr>
      <vt:lpstr>APRALO’s Core Values </vt:lpstr>
      <vt:lpstr>General Assembly @ICANN60 in Abu Dhabi, UAE</vt:lpstr>
      <vt:lpstr>Policy Hot Topics</vt:lpstr>
      <vt:lpstr>APRALO eBook</vt:lpstr>
      <vt:lpstr>Monthly Newsletter launched in January 2018</vt:lpstr>
      <vt:lpstr>APRALO Leadership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Speaker’s Bureau</dc:title>
  <dc:creator>Glenn Bowdidge;LG</dc:creator>
  <cp:lastModifiedBy>User</cp:lastModifiedBy>
  <cp:revision>284</cp:revision>
  <cp:lastPrinted>2017-01-26T19:29:02Z</cp:lastPrinted>
  <dcterms:created xsi:type="dcterms:W3CDTF">2017-05-26T16:15:36Z</dcterms:created>
  <dcterms:modified xsi:type="dcterms:W3CDTF">2018-02-24T01:34:30Z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niqueId">
    <vt:lpwstr>22842</vt:lpwstr>
  </property>
  <property fmtid="{D5CDD505-2E9C-101B-9397-08002B2CF9AE}" pid="3" name="Offisync_ServerID">
    <vt:lpwstr>f1a3e59a-4990-4d5e-9ace-4d146556dde0</vt:lpwstr>
  </property>
  <property fmtid="{D5CDD505-2E9C-101B-9397-08002B2CF9AE}" pid="4" name="Jive_LatestUserAccountName">
    <vt:lpwstr>fahd.batayneh@icann.org</vt:lpwstr>
  </property>
  <property fmtid="{D5CDD505-2E9C-101B-9397-08002B2CF9AE}" pid="5" name="Offisync_UpdateToken">
    <vt:lpwstr>1</vt:lpwstr>
  </property>
  <property fmtid="{D5CDD505-2E9C-101B-9397-08002B2CF9AE}" pid="6" name="Jive_VersionGuid">
    <vt:lpwstr>6085c90b-88e3-4b34-9b1f-49f94ee78e20</vt:lpwstr>
  </property>
  <property fmtid="{D5CDD505-2E9C-101B-9397-08002B2CF9AE}" pid="7" name="Offisync_ProviderInitializationData">
    <vt:lpwstr>https://wecann.icann.org</vt:lpwstr>
  </property>
</Properties>
</file>