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xlsx" ContentType="application/vnd.openxmlformats-officedocument.spreadsheetml.sheet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67" r:id="rId5"/>
  </p:sldMasterIdLst>
  <p:notesMasterIdLst>
    <p:notesMasterId r:id="rId28"/>
  </p:notesMasterIdLst>
  <p:handoutMasterIdLst>
    <p:handoutMasterId r:id="rId29"/>
  </p:handoutMasterIdLst>
  <p:sldIdLst>
    <p:sldId id="257" r:id="rId6"/>
    <p:sldId id="528" r:id="rId7"/>
    <p:sldId id="384" r:id="rId8"/>
    <p:sldId id="523" r:id="rId9"/>
    <p:sldId id="479" r:id="rId10"/>
    <p:sldId id="529" r:id="rId11"/>
    <p:sldId id="530" r:id="rId12"/>
    <p:sldId id="494" r:id="rId13"/>
    <p:sldId id="492" r:id="rId14"/>
    <p:sldId id="493" r:id="rId15"/>
    <p:sldId id="495" r:id="rId16"/>
    <p:sldId id="514" r:id="rId17"/>
    <p:sldId id="519" r:id="rId18"/>
    <p:sldId id="522" r:id="rId19"/>
    <p:sldId id="520" r:id="rId20"/>
    <p:sldId id="525" r:id="rId21"/>
    <p:sldId id="526" r:id="rId22"/>
    <p:sldId id="527" r:id="rId23"/>
    <p:sldId id="531" r:id="rId24"/>
    <p:sldId id="504" r:id="rId25"/>
    <p:sldId id="506" r:id="rId26"/>
    <p:sldId id="312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y Smith" initials="TS" lastIdx="13" clrIdx="0">
    <p:extLst/>
  </p:cmAuthor>
  <p:cmAuthor id="2" name="Tony Smith" initials="TS [2]" lastIdx="1" clrIdx="1">
    <p:extLst/>
  </p:cmAuthor>
  <p:cmAuthor id="3" name="Tony Smith" initials="TS [3]" lastIdx="1" clrIdx="2">
    <p:extLst/>
  </p:cmAuthor>
  <p:cmAuthor id="4" name="Tony Smith" initials="TS [4]" lastIdx="1" clrIdx="3">
    <p:extLst/>
  </p:cmAuthor>
  <p:cmAuthor id="5" name="Tony Smith" initials="TS [5]" lastIdx="1" clrIdx="4">
    <p:extLst/>
  </p:cmAuthor>
  <p:cmAuthor id="6" name="Bhadrika Magan" initials="BM [2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BB"/>
    <a:srgbClr val="2372C9"/>
    <a:srgbClr val="C40836"/>
    <a:srgbClr val="590F4A"/>
    <a:srgbClr val="C01B1C"/>
    <a:srgbClr val="70B03D"/>
    <a:srgbClr val="5C5C5C"/>
    <a:srgbClr val="166813"/>
    <a:srgbClr val="383838"/>
    <a:srgbClr val="00A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11" autoAdjust="0"/>
    <p:restoredTop sz="88674" autoAdjust="0"/>
  </p:normalViewPr>
  <p:slideViewPr>
    <p:cSldViewPr snapToGrid="0">
      <p:cViewPr>
        <p:scale>
          <a:sx n="141" d="100"/>
          <a:sy n="141" d="100"/>
        </p:scale>
        <p:origin x="1232" y="200"/>
      </p:cViewPr>
      <p:guideLst>
        <p:guide orient="horz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40704"/>
    </p:cViewPr>
  </p:sorterViewPr>
  <p:notesViewPr>
    <p:cSldViewPr snapToGrid="0">
      <p:cViewPr varScale="1">
        <p:scale>
          <a:sx n="109" d="100"/>
          <a:sy n="109" d="100"/>
        </p:scale>
        <p:origin x="43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64252410889148"/>
          <c:y val="0.0424991344437337"/>
          <c:w val="0.926628246381216"/>
          <c:h val="0.791515360566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Members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Sheet1!$A$2:$A$21</c:f>
              <c:numCache>
                <c:formatCode>General</c:formatCode>
                <c:ptCount val="20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>
                  <c:v>2013.0</c:v>
                </c:pt>
                <c:pt idx="16">
                  <c:v>2014.0</c:v>
                </c:pt>
                <c:pt idx="17">
                  <c:v>2015.0</c:v>
                </c:pt>
                <c:pt idx="18">
                  <c:v>2016.0</c:v>
                </c:pt>
                <c:pt idx="19">
                  <c:v>2017.0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249.0</c:v>
                </c:pt>
                <c:pt idx="1">
                  <c:v>396.0</c:v>
                </c:pt>
                <c:pt idx="2">
                  <c:v>602.0</c:v>
                </c:pt>
                <c:pt idx="3">
                  <c:v>699.0</c:v>
                </c:pt>
                <c:pt idx="4">
                  <c:v>767.0</c:v>
                </c:pt>
                <c:pt idx="5">
                  <c:v>879.0</c:v>
                </c:pt>
                <c:pt idx="6">
                  <c:v>978.0</c:v>
                </c:pt>
                <c:pt idx="7">
                  <c:v>1157.0</c:v>
                </c:pt>
                <c:pt idx="8">
                  <c:v>1362.0</c:v>
                </c:pt>
                <c:pt idx="9">
                  <c:v>1584.0</c:v>
                </c:pt>
                <c:pt idx="10">
                  <c:v>1855.0</c:v>
                </c:pt>
                <c:pt idx="11">
                  <c:v>2170.0</c:v>
                </c:pt>
                <c:pt idx="12">
                  <c:v>2518.0</c:v>
                </c:pt>
                <c:pt idx="13">
                  <c:v>2947.0</c:v>
                </c:pt>
                <c:pt idx="14">
                  <c:v>3534.0</c:v>
                </c:pt>
                <c:pt idx="15">
                  <c:v>4051.0</c:v>
                </c:pt>
                <c:pt idx="16">
                  <c:v>4618.0</c:v>
                </c:pt>
                <c:pt idx="17">
                  <c:v>5268.0</c:v>
                </c:pt>
                <c:pt idx="18">
                  <c:v>5994.0</c:v>
                </c:pt>
                <c:pt idx="19">
                  <c:v>6557.0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40-4CFE-8241-F16F050EE5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NIR members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Sheet1!$A$2:$A$21</c:f>
              <c:numCache>
                <c:formatCode>General</c:formatCode>
                <c:ptCount val="20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>
                  <c:v>2013.0</c:v>
                </c:pt>
                <c:pt idx="16">
                  <c:v>2014.0</c:v>
                </c:pt>
                <c:pt idx="17">
                  <c:v>2015.0</c:v>
                </c:pt>
                <c:pt idx="18">
                  <c:v>2016.0</c:v>
                </c:pt>
                <c:pt idx="19">
                  <c:v>2017.0</c:v>
                </c:pt>
              </c:numCache>
            </c:num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16.0</c:v>
                </c:pt>
                <c:pt idx="1">
                  <c:v>18.0</c:v>
                </c:pt>
                <c:pt idx="2">
                  <c:v>19.0</c:v>
                </c:pt>
                <c:pt idx="3">
                  <c:v>19.0</c:v>
                </c:pt>
                <c:pt idx="4">
                  <c:v>21.0</c:v>
                </c:pt>
                <c:pt idx="5">
                  <c:v>107.0</c:v>
                </c:pt>
                <c:pt idx="6">
                  <c:v>260.0</c:v>
                </c:pt>
                <c:pt idx="7">
                  <c:v>422.0</c:v>
                </c:pt>
                <c:pt idx="8">
                  <c:v>644.0</c:v>
                </c:pt>
                <c:pt idx="9">
                  <c:v>842.0</c:v>
                </c:pt>
                <c:pt idx="10">
                  <c:v>1021.0</c:v>
                </c:pt>
                <c:pt idx="11">
                  <c:v>1200.0</c:v>
                </c:pt>
                <c:pt idx="12">
                  <c:v>1384.0</c:v>
                </c:pt>
                <c:pt idx="13">
                  <c:v>1629.0</c:v>
                </c:pt>
                <c:pt idx="14">
                  <c:v>1874.0</c:v>
                </c:pt>
                <c:pt idx="15">
                  <c:v>2545.0</c:v>
                </c:pt>
                <c:pt idx="16">
                  <c:v>3870.0</c:v>
                </c:pt>
                <c:pt idx="17">
                  <c:v>5168.0</c:v>
                </c:pt>
                <c:pt idx="18">
                  <c:v>6630.0</c:v>
                </c:pt>
                <c:pt idx="19">
                  <c:v>7579.0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B40-4CFE-8241-F16F050EE5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100"/>
        <c:axId val="-1477554320"/>
        <c:axId val="-1477552000"/>
      </c:barChart>
      <c:catAx>
        <c:axId val="-147755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77552000"/>
        <c:crosses val="autoZero"/>
        <c:auto val="1"/>
        <c:lblAlgn val="ctr"/>
        <c:lblOffset val="100"/>
        <c:noMultiLvlLbl val="0"/>
      </c:catAx>
      <c:valAx>
        <c:axId val="-147755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77554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941526469510734"/>
          <c:y val="0.0590459961104669"/>
          <c:w val="0.222116045875527"/>
          <c:h val="0.275056815560133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8978F-084F-2242-BE59-6B7510566B88}" type="datetimeFigureOut">
              <a:rPr lang="en-US" smtClean="0"/>
              <a:t>2/24/18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67948-5472-9743-A482-DF4607B7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771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0EEA6-3FE3-4FAA-B648-A79F7B237411}" type="datetimeFigureOut">
              <a:rPr lang="en-AU" smtClean="0"/>
              <a:t>24/2/18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60B50-68CE-4856-A7F5-953E39274F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94075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760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3095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3639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440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AU" dirty="0"/>
              <a:t>APNIC 46 will be held in </a:t>
            </a:r>
            <a:r>
              <a:rPr lang="en-AU" dirty="0" err="1"/>
              <a:t>Nouméa</a:t>
            </a:r>
            <a:r>
              <a:rPr lang="en-AU" dirty="0"/>
              <a:t>, NC.</a:t>
            </a:r>
          </a:p>
          <a:p>
            <a:pPr marL="0" indent="0">
              <a:buFont typeface="Arial" charset="0"/>
              <a:buNone/>
            </a:pPr>
            <a:r>
              <a:rPr lang="en-AU" dirty="0"/>
              <a:t>Workshops: 6-10 September 2018</a:t>
            </a:r>
          </a:p>
          <a:p>
            <a:pPr marL="0" indent="0">
              <a:buFont typeface="Arial" charset="0"/>
              <a:buNone/>
            </a:pPr>
            <a:r>
              <a:rPr lang="en-AU" dirty="0"/>
              <a:t>Conference: 11-13 September 2018</a:t>
            </a:r>
          </a:p>
          <a:p>
            <a:pPr marL="0" indent="0">
              <a:buFont typeface="Arial" charset="0"/>
              <a:buNone/>
            </a:pPr>
            <a:endParaRPr lang="en-AU" dirty="0"/>
          </a:p>
          <a:p>
            <a:pPr marL="0" indent="0">
              <a:buFont typeface="Arial" charset="0"/>
              <a:buNone/>
            </a:pPr>
            <a:r>
              <a:rPr lang="en-AU" dirty="0"/>
              <a:t>Registration will open soon.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0412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6055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4093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want to</a:t>
            </a:r>
            <a:r>
              <a:rPr lang="en-US" baseline="0" dirty="0" smtClean="0"/>
              <a:t> start by sharing with you about the APNIC vision. Since the beginning, APNIC has had a core mission which is narrow, but always with a purpose, which is big.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4179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6152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terms of our expenses, around 30% of them are dedicated on Regional Development and Global Coordination. What I call, taking care of the wider </a:t>
            </a:r>
            <a:r>
              <a:rPr lang="en-US" dirty="0" err="1" smtClean="0"/>
              <a:t>Ecosyste</a:t>
            </a:r>
            <a:r>
              <a:rPr lang="en-US" dirty="0" smtClean="0"/>
              <a:t>.</a:t>
            </a:r>
            <a:r>
              <a:rPr lang="en-US" baseline="0" dirty="0" smtClean="0"/>
              <a:t> This is how we see, how our member support us being seen, supportive of the Internet Ecosystem.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114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>
                <a:latin typeface="Calibri" charset="0"/>
              </a:rPr>
              <a:t>Total direct membership for 2016 was 5,994. At the end of 2017, membership stood at 6,557, or around 9% growth from 2016. 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</a:t>
            </a:r>
            <a:r>
              <a:rPr lang="en-US" baseline="0" dirty="0"/>
              <a:t> are </a:t>
            </a:r>
            <a:r>
              <a:rPr lang="en-US" dirty="0"/>
              <a:t>currently 7,579 NIR members, growth of 14% from 2016. Combined membership is 14,136.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8631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baseline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1465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baseline="0" dirty="0"/>
              <a:t>TA provided in Philippines, PNG, Fiji – ANY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3242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63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9239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6365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70027"/>
            <a:ext cx="7772400" cy="1101725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659186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099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91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74282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446215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3336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99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0938"/>
            <a:ext cx="4041775" cy="4810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951"/>
            <a:ext cx="4041775" cy="29622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584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51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563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90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5020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5980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200151"/>
            <a:ext cx="8352928" cy="16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95293" y="3003978"/>
            <a:ext cx="8353425" cy="16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6104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200153"/>
            <a:ext cx="4100264" cy="342382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100264" cy="342382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541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151335"/>
            <a:ext cx="4101852" cy="47982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631156"/>
            <a:ext cx="4101852" cy="29928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103439" cy="4798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103439" cy="29928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315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986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724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86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362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9792" y="4894010"/>
            <a:ext cx="3960440" cy="18843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700">
                <a:solidFill>
                  <a:srgbClr val="FF0000"/>
                </a:solidFill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1131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644"/>
            <a:ext cx="9144000" cy="514502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126963"/>
            <a:ext cx="8352928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1200153"/>
            <a:ext cx="8352928" cy="34238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464" y="4948014"/>
            <a:ext cx="288032" cy="162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8B2A337-2C29-4402-A0A2-E290C184D5D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317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66" r:id="rId2"/>
    <p:sldLayoutId id="2147483652" r:id="rId3"/>
    <p:sldLayoutId id="2147483653" r:id="rId4"/>
    <p:sldLayoutId id="2147483654" r:id="rId5"/>
    <p:sldLayoutId id="2147483660" r:id="rId6"/>
    <p:sldLayoutId id="2147483705" r:id="rId7"/>
    <p:sldLayoutId id="2147483651" r:id="rId8"/>
    <p:sldLayoutId id="2147483655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04FBB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69875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3525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9584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831095" y="4929420"/>
            <a:ext cx="3129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38B2A337-2C29-4402-A0A2-E290C184D5D3}" type="slidenum">
              <a:rPr lang="en-AU" sz="800" baseline="0" smtClean="0">
                <a:solidFill>
                  <a:schemeClr val="bg1">
                    <a:lumMod val="85000"/>
                  </a:schemeClr>
                </a:solidFill>
                <a:latin typeface="Arial"/>
              </a:rPr>
              <a:pPr algn="r"/>
              <a:t>‹#›</a:t>
            </a:fld>
            <a:endParaRPr lang="en-US" sz="800" baseline="0" dirty="0">
              <a:solidFill>
                <a:schemeClr val="bg1">
                  <a:lumMod val="8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92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 baseline="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bg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bg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 baseline="0">
          <a:solidFill>
            <a:schemeClr val="bg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 baseline="0">
          <a:solidFill>
            <a:schemeClr val="bg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 baseline="0">
          <a:solidFill>
            <a:schemeClr val="bg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hyperlink" Target="https://apnic.academy/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hyperlink" Target="http://www.apnic.net/security" TargetMode="External"/><Relationship Id="rId5" Type="http://schemas.openxmlformats.org/officeDocument/2006/relationships/image" Target="../media/image23.jpe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hyperlink" Target="https://apnic.foundation/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0" Type="http://schemas.openxmlformats.org/officeDocument/2006/relationships/image" Target="../media/image48.jpeg"/><Relationship Id="rId11" Type="http://schemas.openxmlformats.org/officeDocument/2006/relationships/image" Target="../media/image49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0.jpeg"/><Relationship Id="rId5" Type="http://schemas.openxmlformats.org/officeDocument/2006/relationships/hyperlink" Target="http://training.apnic.net/" TargetMode="External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4000" dirty="0"/>
              <a:t>APNIC </a:t>
            </a:r>
            <a:r>
              <a:rPr lang="en-AU" sz="4000" dirty="0" smtClean="0"/>
              <a:t>Update</a:t>
            </a:r>
            <a:endParaRPr lang="en-AU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AU" sz="1600" dirty="0"/>
          </a:p>
          <a:p>
            <a:r>
              <a:rPr lang="en-AU" sz="1600" dirty="0" err="1" smtClean="0"/>
              <a:t>APstar</a:t>
            </a:r>
            <a:r>
              <a:rPr lang="en-AU" sz="1600" dirty="0" smtClean="0"/>
              <a:t> Retreat</a:t>
            </a:r>
            <a:endParaRPr lang="en-AU" sz="1600" dirty="0"/>
          </a:p>
          <a:p>
            <a:r>
              <a:rPr lang="en-AU" sz="1600" dirty="0" smtClean="0"/>
              <a:t>24 </a:t>
            </a:r>
            <a:r>
              <a:rPr lang="en-AU" sz="1600" dirty="0"/>
              <a:t>February 2018</a:t>
            </a:r>
          </a:p>
          <a:p>
            <a:r>
              <a:rPr lang="en-AU" sz="1600" dirty="0"/>
              <a:t>Kathmandu, Nepal</a:t>
            </a:r>
          </a:p>
        </p:txBody>
      </p:sp>
    </p:spTree>
    <p:extLst>
      <p:ext uri="{BB962C8B-B14F-4D97-AF65-F5344CB8AC3E}">
        <p14:creationId xmlns:p14="http://schemas.microsoft.com/office/powerpoint/2010/main" val="60781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APNIC Academy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10</a:t>
            </a:fld>
            <a:endParaRPr lang="en-AU"/>
          </a:p>
        </p:txBody>
      </p:sp>
      <p:grpSp>
        <p:nvGrpSpPr>
          <p:cNvPr id="11" name="Group 10"/>
          <p:cNvGrpSpPr/>
          <p:nvPr/>
        </p:nvGrpSpPr>
        <p:grpSpPr>
          <a:xfrm>
            <a:off x="5321808" y="978408"/>
            <a:ext cx="3613958" cy="3552788"/>
            <a:chOff x="419774" y="2024445"/>
            <a:chExt cx="6055104" cy="2924702"/>
          </a:xfrm>
        </p:grpSpPr>
        <p:grpSp>
          <p:nvGrpSpPr>
            <p:cNvPr id="12" name="Group 11"/>
            <p:cNvGrpSpPr/>
            <p:nvPr/>
          </p:nvGrpSpPr>
          <p:grpSpPr>
            <a:xfrm>
              <a:off x="419774" y="2024445"/>
              <a:ext cx="6055104" cy="2924702"/>
              <a:chOff x="419774" y="2024445"/>
              <a:chExt cx="6055104" cy="2924702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6134877" y="2024445"/>
                <a:ext cx="340001" cy="2924702"/>
                <a:chOff x="8026082" y="1813647"/>
                <a:chExt cx="440920" cy="1410391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>
                  <a:off x="8026082" y="1813647"/>
                  <a:ext cx="440920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8467002" y="1813647"/>
                  <a:ext cx="0" cy="1400644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8026082" y="3224038"/>
                  <a:ext cx="440920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 flipH="1">
                <a:off x="419774" y="2024445"/>
                <a:ext cx="340001" cy="2924702"/>
                <a:chOff x="8026082" y="1813647"/>
                <a:chExt cx="440920" cy="1410391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>
                  <a:off x="8026082" y="1813647"/>
                  <a:ext cx="440920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8467002" y="1813647"/>
                  <a:ext cx="0" cy="1400644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8026082" y="3224038"/>
                  <a:ext cx="440920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" name="TextBox 12"/>
            <p:cNvSpPr txBox="1"/>
            <p:nvPr/>
          </p:nvSpPr>
          <p:spPr>
            <a:xfrm>
              <a:off x="715431" y="2053004"/>
              <a:ext cx="5376250" cy="2847372"/>
            </a:xfrm>
            <a:prstGeom prst="rect">
              <a:avLst/>
            </a:prstGeom>
            <a:noFill/>
            <a:ln w="76200" cmpd="sng">
              <a:noFill/>
              <a:miter lim="800000"/>
            </a:ln>
          </p:spPr>
          <p:txBody>
            <a:bodyPr wrap="square" rtlCol="0" anchor="ctr" anchorCtr="0">
              <a:normAutofit/>
            </a:bodyPr>
            <a:lstStyle/>
            <a:p>
              <a:pPr marL="285750" indent="-285750">
                <a:spcAft>
                  <a:spcPts val="600"/>
                </a:spcAft>
                <a:buFont typeface="Arial"/>
                <a:buChar char="•"/>
              </a:pPr>
              <a:r>
                <a:rPr lang="en-US" sz="1600" dirty="0"/>
                <a:t>Launched April 2017</a:t>
              </a:r>
            </a:p>
            <a:p>
              <a:pPr marL="285750" indent="-285750">
                <a:spcAft>
                  <a:spcPts val="600"/>
                </a:spcAft>
                <a:buFont typeface="Arial"/>
                <a:buChar char="•"/>
              </a:pPr>
              <a:r>
                <a:rPr lang="en-US" sz="1600" dirty="0"/>
                <a:t>Free public access</a:t>
              </a:r>
            </a:p>
            <a:p>
              <a:pPr marL="285750" indent="-285750">
                <a:spcAft>
                  <a:spcPts val="600"/>
                </a:spcAft>
                <a:buFont typeface="Arial"/>
                <a:buChar char="•"/>
              </a:pPr>
              <a:r>
                <a:rPr lang="en-US" sz="1600" dirty="0"/>
                <a:t>‘Introduction to </a:t>
              </a:r>
              <a:r>
                <a:rPr lang="en-US" sz="1600" dirty="0" err="1"/>
                <a:t>CyberSecurity</a:t>
              </a:r>
              <a:r>
                <a:rPr lang="en-US" sz="1600" dirty="0"/>
                <a:t>’ and ‘IRM’</a:t>
              </a:r>
            </a:p>
            <a:p>
              <a:pPr marL="742950" lvl="1" indent="-285750">
                <a:spcAft>
                  <a:spcPts val="600"/>
                </a:spcAft>
                <a:buFont typeface="Arial"/>
                <a:buChar char="•"/>
              </a:pPr>
              <a:r>
                <a:rPr lang="en-US" sz="1600" dirty="0"/>
                <a:t>Enrolled: 	1,852</a:t>
              </a:r>
            </a:p>
            <a:p>
              <a:pPr marL="742950" lvl="1" indent="-285750">
                <a:spcAft>
                  <a:spcPts val="600"/>
                </a:spcAft>
                <a:buFont typeface="Arial"/>
                <a:buChar char="•"/>
              </a:pPr>
              <a:r>
                <a:rPr lang="en-US" sz="1600" dirty="0"/>
                <a:t>Certified: 	   318</a:t>
              </a:r>
            </a:p>
            <a:p>
              <a:pPr marL="285750" indent="-285750">
                <a:spcAft>
                  <a:spcPts val="600"/>
                </a:spcAft>
                <a:buFont typeface="Arial"/>
                <a:buChar char="•"/>
              </a:pPr>
              <a:r>
                <a:rPr lang="en-US" sz="1600" dirty="0"/>
                <a:t>Coming soon:</a:t>
              </a:r>
            </a:p>
            <a:p>
              <a:pPr marL="742950" lvl="1" indent="-285750">
                <a:spcAft>
                  <a:spcPts val="600"/>
                </a:spcAft>
                <a:buFont typeface="Arial"/>
                <a:buChar char="•"/>
              </a:pPr>
              <a:r>
                <a:rPr lang="en-US" sz="1600" dirty="0"/>
                <a:t>IPv4/IPv6 </a:t>
              </a:r>
              <a:r>
                <a:rPr lang="en-US" sz="1600" dirty="0" smtClean="0"/>
                <a:t>Routing</a:t>
              </a:r>
            </a:p>
            <a:p>
              <a:pPr marL="742950" lvl="1" indent="-285750">
                <a:spcAft>
                  <a:spcPts val="600"/>
                </a:spcAft>
                <a:buFont typeface="Arial"/>
                <a:buChar char="•"/>
              </a:pPr>
              <a:r>
                <a:rPr lang="en-US" sz="1600" b="1" dirty="0" smtClean="0"/>
                <a:t>Launched 2018</a:t>
              </a:r>
              <a:endParaRPr lang="en-US" sz="1600" b="1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0" y="1710436"/>
            <a:ext cx="4882330" cy="1837436"/>
          </a:xfrm>
          <a:prstGeom prst="rect">
            <a:avLst/>
          </a:prstGeom>
          <a:ln w="28575">
            <a:solidFill>
              <a:srgbClr val="2372C9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53ED181-6339-BD48-A7F6-353FB378F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432" y="79138"/>
            <a:ext cx="576064" cy="57606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0A1F88C-FBA5-7F49-B2FC-134A0279F691}"/>
              </a:ext>
            </a:extLst>
          </p:cNvPr>
          <p:cNvSpPr txBox="1"/>
          <p:nvPr/>
        </p:nvSpPr>
        <p:spPr>
          <a:xfrm>
            <a:off x="1939674" y="3847757"/>
            <a:ext cx="2296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hlinkClick r:id="rId5"/>
              </a:rPr>
              <a:t>apnic.academy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5011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352928" cy="833037"/>
          </a:xfrm>
        </p:spPr>
        <p:txBody>
          <a:bodyPr/>
          <a:lstStyle/>
          <a:p>
            <a:r>
              <a:rPr lang="en-US" dirty="0"/>
              <a:t>Security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11</a:t>
            </a:fld>
            <a:endParaRPr lang="en-AU" dirty="0"/>
          </a:p>
        </p:txBody>
      </p:sp>
      <p:grpSp>
        <p:nvGrpSpPr>
          <p:cNvPr id="33" name="Group 32"/>
          <p:cNvGrpSpPr/>
          <p:nvPr/>
        </p:nvGrpSpPr>
        <p:grpSpPr>
          <a:xfrm>
            <a:off x="4800599" y="886121"/>
            <a:ext cx="4167401" cy="3819276"/>
            <a:chOff x="419774" y="2024445"/>
            <a:chExt cx="6055104" cy="2924702"/>
          </a:xfrm>
        </p:grpSpPr>
        <p:grpSp>
          <p:nvGrpSpPr>
            <p:cNvPr id="34" name="Group 33"/>
            <p:cNvGrpSpPr/>
            <p:nvPr/>
          </p:nvGrpSpPr>
          <p:grpSpPr>
            <a:xfrm>
              <a:off x="419774" y="2024445"/>
              <a:ext cx="6055104" cy="2924702"/>
              <a:chOff x="419774" y="2024445"/>
              <a:chExt cx="6055104" cy="2924702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134877" y="2024445"/>
                <a:ext cx="340001" cy="2924702"/>
                <a:chOff x="8026082" y="1813647"/>
                <a:chExt cx="440920" cy="1410391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>
                  <a:off x="8026082" y="1813647"/>
                  <a:ext cx="440920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8467002" y="1813647"/>
                  <a:ext cx="0" cy="1400644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8026082" y="3224038"/>
                  <a:ext cx="440920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/>
              <p:cNvGrpSpPr/>
              <p:nvPr/>
            </p:nvGrpSpPr>
            <p:grpSpPr>
              <a:xfrm flipH="1">
                <a:off x="419774" y="2024445"/>
                <a:ext cx="340001" cy="2924702"/>
                <a:chOff x="8026082" y="1813647"/>
                <a:chExt cx="440920" cy="1410391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8026082" y="1813647"/>
                  <a:ext cx="440920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8467002" y="1813647"/>
                  <a:ext cx="0" cy="1400644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8026082" y="3224038"/>
                  <a:ext cx="440920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" name="TextBox 34"/>
            <p:cNvSpPr txBox="1"/>
            <p:nvPr/>
          </p:nvSpPr>
          <p:spPr>
            <a:xfrm>
              <a:off x="758627" y="2024445"/>
              <a:ext cx="5591014" cy="2904488"/>
            </a:xfrm>
            <a:prstGeom prst="rect">
              <a:avLst/>
            </a:prstGeom>
            <a:noFill/>
            <a:ln w="76200" cmpd="sng">
              <a:noFill/>
              <a:miter lim="800000"/>
            </a:ln>
          </p:spPr>
          <p:txBody>
            <a:bodyPr wrap="square" rtlCol="0" anchor="ctr" anchorCtr="0">
              <a:normAutofit/>
            </a:bodyPr>
            <a:lstStyle/>
            <a:p>
              <a:pPr marL="285750" indent="-285750">
                <a:spcAft>
                  <a:spcPts val="600"/>
                </a:spcAft>
                <a:buFont typeface="Arial"/>
                <a:buChar char="•"/>
              </a:pPr>
              <a:r>
                <a:rPr lang="en-US" sz="1600" dirty="0"/>
                <a:t>30 security training courses</a:t>
              </a:r>
            </a:p>
            <a:p>
              <a:pPr marL="285750" indent="-285750">
                <a:spcAft>
                  <a:spcPts val="600"/>
                </a:spcAft>
                <a:buFont typeface="Arial"/>
                <a:buChar char="•"/>
              </a:pPr>
              <a:r>
                <a:rPr lang="en-US" sz="1600" dirty="0"/>
                <a:t>4 LEA training events:</a:t>
              </a:r>
              <a:br>
                <a:rPr lang="en-US" sz="1600" dirty="0"/>
              </a:br>
              <a:r>
                <a:rPr lang="en-US" sz="1600" dirty="0"/>
                <a:t> SG (2), FJ and KR</a:t>
              </a:r>
            </a:p>
            <a:p>
              <a:pPr marL="285750" indent="-285750">
                <a:spcAft>
                  <a:spcPts val="600"/>
                </a:spcAft>
                <a:buFont typeface="Arial"/>
                <a:buChar char="•"/>
              </a:pPr>
              <a:r>
                <a:rPr lang="en-US" sz="1600" dirty="0"/>
                <a:t>37 security engagements:</a:t>
              </a:r>
              <a:br>
                <a:rPr lang="en-US" sz="1600" dirty="0"/>
              </a:br>
              <a:r>
                <a:rPr lang="en-US" sz="1600" dirty="0"/>
                <a:t>APSIG 2017, APrIGF 2017, ASEAN, KISA APISC, CNCERT, INTERPOL SG, APCERT, RISE, ITU </a:t>
              </a:r>
              <a:r>
                <a:rPr lang="en-US" sz="1600" dirty="0" err="1"/>
                <a:t>Cyberdrill</a:t>
              </a:r>
              <a:r>
                <a:rPr lang="en-US" sz="1600" dirty="0"/>
                <a:t> </a:t>
              </a:r>
            </a:p>
            <a:p>
              <a:pPr marL="285750" indent="-285750">
                <a:spcAft>
                  <a:spcPts val="600"/>
                </a:spcAft>
                <a:buFont typeface="Arial"/>
                <a:buChar char="•"/>
              </a:pPr>
              <a:r>
                <a:rPr lang="en-US" sz="1600" dirty="0"/>
                <a:t>FIRST: MoU signed, FIRST events at APRICOT 2017 and APNIC 44</a:t>
              </a:r>
            </a:p>
            <a:p>
              <a:pPr marL="285750" indent="-285750">
                <a:spcAft>
                  <a:spcPts val="600"/>
                </a:spcAft>
                <a:buFont typeface="Arial"/>
                <a:buChar char="•"/>
              </a:pPr>
              <a:r>
                <a:rPr lang="en-US" sz="1600" dirty="0" err="1"/>
                <a:t>Adli</a:t>
              </a:r>
              <a:r>
                <a:rPr lang="en-US" sz="1600" dirty="0"/>
                <a:t> Wahid re-elected to FIRST Board</a:t>
              </a:r>
            </a:p>
            <a:p>
              <a:pPr marL="285750" indent="-285750">
                <a:spcAft>
                  <a:spcPts val="600"/>
                </a:spcAft>
                <a:buFont typeface="Arial"/>
                <a:buChar char="•"/>
              </a:pPr>
              <a:r>
                <a:rPr lang="en-US" sz="1600" dirty="0"/>
                <a:t>Additional Internet Security Specialist</a:t>
              </a:r>
            </a:p>
            <a:p>
              <a:pPr marL="285750" indent="-285750">
                <a:spcAft>
                  <a:spcPts val="600"/>
                </a:spcAft>
                <a:buFont typeface="Arial"/>
                <a:buChar char="•"/>
              </a:pPr>
              <a:r>
                <a:rPr lang="en-US" sz="1600" dirty="0"/>
                <a:t>55 security blog posts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60CF8865-2145-DA4B-9950-785B11C2EF68}"/>
              </a:ext>
            </a:extLst>
          </p:cNvPr>
          <p:cNvGrpSpPr/>
          <p:nvPr/>
        </p:nvGrpSpPr>
        <p:grpSpPr>
          <a:xfrm>
            <a:off x="-900608" y="1064423"/>
            <a:ext cx="5615015" cy="3784874"/>
            <a:chOff x="-900608" y="1064423"/>
            <a:chExt cx="5615015" cy="3784874"/>
          </a:xfrm>
        </p:grpSpPr>
        <p:grpSp>
          <p:nvGrpSpPr>
            <p:cNvPr id="15" name="Group 14"/>
            <p:cNvGrpSpPr/>
            <p:nvPr/>
          </p:nvGrpSpPr>
          <p:grpSpPr>
            <a:xfrm>
              <a:off x="-900608" y="1064423"/>
              <a:ext cx="5615015" cy="3784874"/>
              <a:chOff x="-900608" y="1064423"/>
              <a:chExt cx="5615015" cy="3784874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-900608" y="1064423"/>
                <a:ext cx="5615015" cy="3784874"/>
                <a:chOff x="-900608" y="1064423"/>
                <a:chExt cx="5615015" cy="3784874"/>
              </a:xfrm>
            </p:grpSpPr>
            <p:pic>
              <p:nvPicPr>
                <p:cNvPr id="7" name="Picture 6" descr="Region-in-world-Blue-01-01.png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alphaModFix amt="78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513" r="18205"/>
                <a:stretch/>
              </p:blipFill>
              <p:spPr>
                <a:xfrm>
                  <a:off x="-900608" y="1101777"/>
                  <a:ext cx="5615015" cy="3561497"/>
                </a:xfrm>
                <a:prstGeom prst="rect">
                  <a:avLst/>
                </a:prstGeom>
              </p:spPr>
            </p:pic>
            <p:grpSp>
              <p:nvGrpSpPr>
                <p:cNvPr id="6" name="Group 5"/>
                <p:cNvGrpSpPr/>
                <p:nvPr/>
              </p:nvGrpSpPr>
              <p:grpSpPr>
                <a:xfrm>
                  <a:off x="323742" y="1064423"/>
                  <a:ext cx="3918056" cy="3784874"/>
                  <a:chOff x="323742" y="1064423"/>
                  <a:chExt cx="3918056" cy="3784874"/>
                </a:xfrm>
              </p:grpSpPr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1422400" y="4541520"/>
                    <a:ext cx="229616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err="1">
                        <a:hlinkClick r:id="rId4"/>
                      </a:rPr>
                      <a:t>apnic.net</a:t>
                    </a:r>
                    <a:r>
                      <a:rPr lang="en-US" sz="1400" dirty="0">
                        <a:hlinkClick r:id="rId4"/>
                      </a:rPr>
                      <a:t>/security</a:t>
                    </a:r>
                    <a:endParaRPr lang="en-US" sz="1400" dirty="0"/>
                  </a:p>
                </p:txBody>
              </p:sp>
              <p:grpSp>
                <p:nvGrpSpPr>
                  <p:cNvPr id="4" name="Group 3"/>
                  <p:cNvGrpSpPr/>
                  <p:nvPr/>
                </p:nvGrpSpPr>
                <p:grpSpPr>
                  <a:xfrm>
                    <a:off x="323742" y="1064423"/>
                    <a:ext cx="3918056" cy="2413133"/>
                    <a:chOff x="323742" y="1064423"/>
                    <a:chExt cx="3918056" cy="2413133"/>
                  </a:xfrm>
                </p:grpSpPr>
                <p:pic>
                  <p:nvPicPr>
                    <p:cNvPr id="3" name="Picture 2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627948" y="1064423"/>
                      <a:ext cx="1613850" cy="1296776"/>
                    </a:xfrm>
                    <a:prstGeom prst="rect">
                      <a:avLst/>
                    </a:prstGeom>
                    <a:ln w="25400">
                      <a:solidFill>
                        <a:srgbClr val="004FBB"/>
                      </a:solidFill>
                    </a:ln>
                  </p:spPr>
                </p:pic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2585693" y="2134905"/>
                      <a:ext cx="911725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800" dirty="0" err="1">
                          <a:solidFill>
                            <a:schemeClr val="bg1"/>
                          </a:solidFill>
                        </a:rPr>
                        <a:t>Adli</a:t>
                      </a:r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 Wahid</a:t>
                      </a:r>
                    </a:p>
                  </p:txBody>
                </p:sp>
                <p:sp>
                  <p:nvSpPr>
                    <p:cNvPr id="66" name="Oval 65"/>
                    <p:cNvSpPr/>
                    <p:nvPr/>
                  </p:nvSpPr>
                  <p:spPr>
                    <a:xfrm>
                      <a:off x="2088696" y="3414313"/>
                      <a:ext cx="71794" cy="63243"/>
                    </a:xfrm>
                    <a:prstGeom prst="ellipse">
                      <a:avLst/>
                    </a:prstGeom>
                    <a:solidFill>
                      <a:srgbClr val="D71EAE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" name="Oval 45"/>
                    <p:cNvSpPr/>
                    <p:nvPr/>
                  </p:nvSpPr>
                  <p:spPr>
                    <a:xfrm>
                      <a:off x="323742" y="2712089"/>
                      <a:ext cx="71794" cy="63243"/>
                    </a:xfrm>
                    <a:prstGeom prst="ellipse">
                      <a:avLst/>
                    </a:prstGeom>
                    <a:solidFill>
                      <a:srgbClr val="D71EAE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7" name="Oval 46"/>
                  <p:cNvSpPr/>
                  <p:nvPr/>
                </p:nvSpPr>
                <p:spPr>
                  <a:xfrm>
                    <a:off x="2160490" y="3254400"/>
                    <a:ext cx="71794" cy="63243"/>
                  </a:xfrm>
                  <a:prstGeom prst="ellipse">
                    <a:avLst/>
                  </a:prstGeom>
                  <a:solidFill>
                    <a:srgbClr val="D71EAE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Oval 47"/>
                  <p:cNvSpPr/>
                  <p:nvPr/>
                </p:nvSpPr>
                <p:spPr>
                  <a:xfrm>
                    <a:off x="2844787" y="4101067"/>
                    <a:ext cx="71794" cy="63243"/>
                  </a:xfrm>
                  <a:prstGeom prst="ellipse">
                    <a:avLst/>
                  </a:prstGeom>
                  <a:solidFill>
                    <a:srgbClr val="D71EAE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>
                    <a:off x="2904050" y="4101068"/>
                    <a:ext cx="71794" cy="63243"/>
                  </a:xfrm>
                  <a:prstGeom prst="ellipse">
                    <a:avLst/>
                  </a:prstGeom>
                  <a:solidFill>
                    <a:srgbClr val="D71EAE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2130142" y="3420533"/>
                    <a:ext cx="71794" cy="63243"/>
                  </a:xfrm>
                  <a:prstGeom prst="ellipse">
                    <a:avLst/>
                  </a:prstGeom>
                  <a:solidFill>
                    <a:srgbClr val="D71EAE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1" name="Oval 50"/>
                <p:cNvSpPr/>
                <p:nvPr/>
              </p:nvSpPr>
              <p:spPr>
                <a:xfrm>
                  <a:off x="2012498" y="3388906"/>
                  <a:ext cx="71794" cy="63243"/>
                </a:xfrm>
                <a:prstGeom prst="ellipse">
                  <a:avLst/>
                </a:prstGeom>
                <a:solidFill>
                  <a:srgbClr val="D71EAE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1970164" y="3414301"/>
                  <a:ext cx="71794" cy="63243"/>
                </a:xfrm>
                <a:prstGeom prst="ellipse">
                  <a:avLst/>
                </a:prstGeom>
                <a:solidFill>
                  <a:srgbClr val="D71EAE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378707" y="2662124"/>
                <a:ext cx="2882690" cy="1181153"/>
                <a:chOff x="378707" y="2662124"/>
                <a:chExt cx="2882690" cy="1181153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378707" y="2662124"/>
                  <a:ext cx="2882690" cy="1181153"/>
                  <a:chOff x="378707" y="2662124"/>
                  <a:chExt cx="2882690" cy="1181153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378707" y="2662124"/>
                    <a:ext cx="2882690" cy="1181153"/>
                    <a:chOff x="378707" y="2662124"/>
                    <a:chExt cx="2882690" cy="1181153"/>
                  </a:xfrm>
                </p:grpSpPr>
                <p:grpSp>
                  <p:nvGrpSpPr>
                    <p:cNvPr id="10" name="Group 9"/>
                    <p:cNvGrpSpPr/>
                    <p:nvPr/>
                  </p:nvGrpSpPr>
                  <p:grpSpPr>
                    <a:xfrm>
                      <a:off x="1670606" y="2789714"/>
                      <a:ext cx="1590791" cy="1053563"/>
                      <a:chOff x="1670606" y="2789714"/>
                      <a:chExt cx="1590791" cy="1053563"/>
                    </a:xfrm>
                  </p:grpSpPr>
                  <p:grpSp>
                    <p:nvGrpSpPr>
                      <p:cNvPr id="9" name="Group 8"/>
                      <p:cNvGrpSpPr/>
                      <p:nvPr/>
                    </p:nvGrpSpPr>
                    <p:grpSpPr>
                      <a:xfrm>
                        <a:off x="2090152" y="3210409"/>
                        <a:ext cx="1171245" cy="632868"/>
                        <a:chOff x="2095535" y="3196940"/>
                        <a:chExt cx="1171245" cy="632868"/>
                      </a:xfrm>
                    </p:grpSpPr>
                    <p:sp>
                      <p:nvSpPr>
                        <p:cNvPr id="54" name="Oval 53"/>
                        <p:cNvSpPr/>
                        <p:nvPr/>
                      </p:nvSpPr>
                      <p:spPr>
                        <a:xfrm>
                          <a:off x="2095535" y="3196940"/>
                          <a:ext cx="71794" cy="63243"/>
                        </a:xfrm>
                        <a:prstGeom prst="ellipse">
                          <a:avLst/>
                        </a:prstGeom>
                        <a:solidFill>
                          <a:srgbClr val="D71EAE"/>
                        </a:solidFill>
                        <a:ln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5" name="Oval 54"/>
                        <p:cNvSpPr/>
                        <p:nvPr/>
                      </p:nvSpPr>
                      <p:spPr>
                        <a:xfrm>
                          <a:off x="3194986" y="3766565"/>
                          <a:ext cx="71794" cy="63243"/>
                        </a:xfrm>
                        <a:prstGeom prst="ellipse">
                          <a:avLst/>
                        </a:prstGeom>
                        <a:solidFill>
                          <a:srgbClr val="D71EAE"/>
                        </a:solidFill>
                        <a:ln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2367855" y="2809699"/>
                        <a:ext cx="71794" cy="63243"/>
                      </a:xfrm>
                      <a:prstGeom prst="ellipse">
                        <a:avLst/>
                      </a:prstGeom>
                      <a:solidFill>
                        <a:srgbClr val="D71EAE"/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" name="Oval 56"/>
                      <p:cNvSpPr/>
                      <p:nvPr/>
                    </p:nvSpPr>
                    <p:spPr>
                      <a:xfrm>
                        <a:off x="2170485" y="3406800"/>
                        <a:ext cx="71794" cy="63243"/>
                      </a:xfrm>
                      <a:prstGeom prst="ellipse">
                        <a:avLst/>
                      </a:prstGeom>
                      <a:solidFill>
                        <a:srgbClr val="D71EAE"/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" name="Oval 57"/>
                      <p:cNvSpPr/>
                      <p:nvPr/>
                    </p:nvSpPr>
                    <p:spPr>
                      <a:xfrm>
                        <a:off x="2025197" y="3257879"/>
                        <a:ext cx="71794" cy="63243"/>
                      </a:xfrm>
                      <a:prstGeom prst="ellipse">
                        <a:avLst/>
                      </a:prstGeom>
                      <a:solidFill>
                        <a:srgbClr val="D71EAE"/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9" name="Oval 58"/>
                      <p:cNvSpPr/>
                      <p:nvPr/>
                    </p:nvSpPr>
                    <p:spPr>
                      <a:xfrm>
                        <a:off x="2497770" y="2789714"/>
                        <a:ext cx="71794" cy="63243"/>
                      </a:xfrm>
                      <a:prstGeom prst="ellipse">
                        <a:avLst/>
                      </a:prstGeom>
                      <a:solidFill>
                        <a:srgbClr val="D71EAE"/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" name="Oval 59"/>
                      <p:cNvSpPr/>
                      <p:nvPr/>
                    </p:nvSpPr>
                    <p:spPr>
                      <a:xfrm>
                        <a:off x="1670606" y="3377803"/>
                        <a:ext cx="71794" cy="63243"/>
                      </a:xfrm>
                      <a:prstGeom prst="ellipse">
                        <a:avLst/>
                      </a:prstGeom>
                      <a:solidFill>
                        <a:srgbClr val="D71EAE"/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9" name="Oval 68"/>
                    <p:cNvSpPr/>
                    <p:nvPr/>
                  </p:nvSpPr>
                  <p:spPr>
                    <a:xfrm>
                      <a:off x="378707" y="2662124"/>
                      <a:ext cx="71794" cy="63243"/>
                    </a:xfrm>
                    <a:prstGeom prst="ellipse">
                      <a:avLst/>
                    </a:prstGeom>
                    <a:solidFill>
                      <a:srgbClr val="D71EAE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72" name="Oval 71"/>
                  <p:cNvSpPr/>
                  <p:nvPr/>
                </p:nvSpPr>
                <p:spPr>
                  <a:xfrm>
                    <a:off x="2157787" y="3557684"/>
                    <a:ext cx="71794" cy="63243"/>
                  </a:xfrm>
                  <a:prstGeom prst="ellipse">
                    <a:avLst/>
                  </a:prstGeom>
                  <a:solidFill>
                    <a:srgbClr val="D71EAE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Oval 72"/>
                  <p:cNvSpPr/>
                  <p:nvPr/>
                </p:nvSpPr>
                <p:spPr>
                  <a:xfrm>
                    <a:off x="2415325" y="3022059"/>
                    <a:ext cx="71794" cy="63243"/>
                  </a:xfrm>
                  <a:prstGeom prst="ellipse">
                    <a:avLst/>
                  </a:prstGeom>
                  <a:solidFill>
                    <a:srgbClr val="D71EAE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4" name="Oval 73"/>
                <p:cNvSpPr/>
                <p:nvPr/>
              </p:nvSpPr>
              <p:spPr>
                <a:xfrm>
                  <a:off x="2447805" y="3062034"/>
                  <a:ext cx="71794" cy="63243"/>
                </a:xfrm>
                <a:prstGeom prst="ellipse">
                  <a:avLst/>
                </a:prstGeom>
                <a:solidFill>
                  <a:srgbClr val="D71EAE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2307900" y="3356839"/>
                  <a:ext cx="71794" cy="63243"/>
                </a:xfrm>
                <a:prstGeom prst="ellipse">
                  <a:avLst/>
                </a:prstGeom>
                <a:solidFill>
                  <a:srgbClr val="D71EAE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2145510" y="3456774"/>
                  <a:ext cx="71794" cy="63243"/>
                </a:xfrm>
                <a:prstGeom prst="ellipse">
                  <a:avLst/>
                </a:prstGeom>
                <a:solidFill>
                  <a:srgbClr val="D71EAE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2097954" y="2793320"/>
                  <a:ext cx="71794" cy="63243"/>
                </a:xfrm>
                <a:prstGeom prst="ellipse">
                  <a:avLst/>
                </a:prstGeom>
                <a:solidFill>
                  <a:srgbClr val="D71EAE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1881858" y="2986664"/>
                  <a:ext cx="71794" cy="63243"/>
                </a:xfrm>
                <a:prstGeom prst="ellipse">
                  <a:avLst/>
                </a:prstGeom>
                <a:solidFill>
                  <a:srgbClr val="D71EAE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2822712" y="3582475"/>
                  <a:ext cx="71794" cy="63243"/>
                </a:xfrm>
                <a:prstGeom prst="ellipse">
                  <a:avLst/>
                </a:prstGeom>
                <a:solidFill>
                  <a:srgbClr val="D71EAE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5" name="Oval 64"/>
              <p:cNvSpPr/>
              <p:nvPr/>
            </p:nvSpPr>
            <p:spPr>
              <a:xfrm>
                <a:off x="3387159" y="3796966"/>
                <a:ext cx="71794" cy="63243"/>
              </a:xfrm>
              <a:prstGeom prst="ellipse">
                <a:avLst/>
              </a:prstGeom>
              <a:solidFill>
                <a:srgbClr val="D71EA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654312" y="2955942"/>
                <a:ext cx="71794" cy="63243"/>
              </a:xfrm>
              <a:prstGeom prst="ellipse">
                <a:avLst/>
              </a:prstGeom>
              <a:solidFill>
                <a:srgbClr val="D71EA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785065" y="2538252"/>
                <a:ext cx="71794" cy="63243"/>
              </a:xfrm>
              <a:prstGeom prst="ellipse">
                <a:avLst/>
              </a:prstGeom>
              <a:solidFill>
                <a:srgbClr val="D71EA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279912" y="3712297"/>
                <a:ext cx="71794" cy="63243"/>
              </a:xfrm>
              <a:prstGeom prst="ellipse">
                <a:avLst/>
              </a:prstGeom>
              <a:solidFill>
                <a:srgbClr val="D71EA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330711" y="3729229"/>
                <a:ext cx="71794" cy="63243"/>
              </a:xfrm>
              <a:prstGeom prst="ellipse">
                <a:avLst/>
              </a:prstGeom>
              <a:solidFill>
                <a:srgbClr val="D71EA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2128444" y="3226872"/>
                <a:ext cx="71794" cy="63243"/>
              </a:xfrm>
              <a:prstGeom prst="ellipse">
                <a:avLst/>
              </a:prstGeom>
              <a:solidFill>
                <a:srgbClr val="D71EA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C155573A-D799-E742-9F0A-D1DA0A59E2A9}"/>
                </a:ext>
              </a:extLst>
            </p:cNvPr>
            <p:cNvGrpSpPr/>
            <p:nvPr/>
          </p:nvGrpSpPr>
          <p:grpSpPr>
            <a:xfrm>
              <a:off x="2081459" y="2548924"/>
              <a:ext cx="1431038" cy="1367043"/>
              <a:chOff x="2081459" y="2548924"/>
              <a:chExt cx="1431038" cy="1367043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3301671" y="3852724"/>
                <a:ext cx="71794" cy="63243"/>
              </a:xfrm>
              <a:prstGeom prst="ellipse">
                <a:avLst/>
              </a:prstGeom>
              <a:solidFill>
                <a:srgbClr val="D71EA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="" xmlns:a16="http://schemas.microsoft.com/office/drawing/2014/main" id="{A2CDE8A2-383D-1448-BEA9-9F2B331AB46D}"/>
                  </a:ext>
                </a:extLst>
              </p:cNvPr>
              <p:cNvSpPr/>
              <p:nvPr/>
            </p:nvSpPr>
            <p:spPr>
              <a:xfrm>
                <a:off x="3440703" y="3776368"/>
                <a:ext cx="71794" cy="63243"/>
              </a:xfrm>
              <a:prstGeom prst="ellipse">
                <a:avLst/>
              </a:prstGeom>
              <a:solidFill>
                <a:srgbClr val="D71EA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="" xmlns:a16="http://schemas.microsoft.com/office/drawing/2014/main" id="{342F936F-C5AB-0A41-9167-1B009FF19D9B}"/>
                  </a:ext>
                </a:extLst>
              </p:cNvPr>
              <p:cNvSpPr/>
              <p:nvPr/>
            </p:nvSpPr>
            <p:spPr>
              <a:xfrm>
                <a:off x="2081459" y="3265619"/>
                <a:ext cx="71794" cy="63243"/>
              </a:xfrm>
              <a:prstGeom prst="ellipse">
                <a:avLst/>
              </a:prstGeom>
              <a:solidFill>
                <a:srgbClr val="D71EA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="" xmlns:a16="http://schemas.microsoft.com/office/drawing/2014/main" id="{8AEA312C-F2CD-324F-9435-0396F83C4609}"/>
                  </a:ext>
                </a:extLst>
              </p:cNvPr>
              <p:cNvSpPr/>
              <p:nvPr/>
            </p:nvSpPr>
            <p:spPr>
              <a:xfrm>
                <a:off x="2724009" y="2787824"/>
                <a:ext cx="71794" cy="63243"/>
              </a:xfrm>
              <a:prstGeom prst="ellipse">
                <a:avLst/>
              </a:prstGeom>
              <a:solidFill>
                <a:srgbClr val="D71EA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="" xmlns:a16="http://schemas.microsoft.com/office/drawing/2014/main" id="{C7CCDEE7-D5F0-8547-9B6C-2733AA55E5F5}"/>
                  </a:ext>
                </a:extLst>
              </p:cNvPr>
              <p:cNvSpPr/>
              <p:nvPr/>
            </p:nvSpPr>
            <p:spPr>
              <a:xfrm>
                <a:off x="2270925" y="2548924"/>
                <a:ext cx="71794" cy="63243"/>
              </a:xfrm>
              <a:prstGeom prst="ellipse">
                <a:avLst/>
              </a:prstGeom>
              <a:solidFill>
                <a:srgbClr val="D71EA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3" name="Oval 82">
              <a:extLst>
                <a:ext uri="{FF2B5EF4-FFF2-40B4-BE49-F238E27FC236}">
                  <a16:creationId xmlns="" xmlns:a16="http://schemas.microsoft.com/office/drawing/2014/main" id="{E1055D2E-36B2-3942-9D68-0E0C0A568C21}"/>
                </a:ext>
              </a:extLst>
            </p:cNvPr>
            <p:cNvSpPr/>
            <p:nvPr/>
          </p:nvSpPr>
          <p:spPr>
            <a:xfrm>
              <a:off x="1857742" y="3028455"/>
              <a:ext cx="71794" cy="63243"/>
            </a:xfrm>
            <a:prstGeom prst="ellipse">
              <a:avLst/>
            </a:prstGeom>
            <a:solidFill>
              <a:srgbClr val="D71EA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4" name="Picture 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1536" y="116647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2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BE10F3-B8D4-964F-9A80-D47B9D0E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Pacific CERT Development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638B038-D90E-DE46-997C-FEA5DE77F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12</a:t>
            </a:fld>
            <a:endParaRPr lang="en-AU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0C12523-8195-2542-8490-F965F2BE7EAF}"/>
              </a:ext>
            </a:extLst>
          </p:cNvPr>
          <p:cNvGrpSpPr/>
          <p:nvPr/>
        </p:nvGrpSpPr>
        <p:grpSpPr>
          <a:xfrm>
            <a:off x="330938" y="1113576"/>
            <a:ext cx="3854563" cy="3620756"/>
            <a:chOff x="419774" y="2024445"/>
            <a:chExt cx="6070992" cy="2924702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249F9463-E31C-D64F-B1E8-C1BE9EF73648}"/>
                </a:ext>
              </a:extLst>
            </p:cNvPr>
            <p:cNvGrpSpPr/>
            <p:nvPr/>
          </p:nvGrpSpPr>
          <p:grpSpPr>
            <a:xfrm>
              <a:off x="419774" y="2024445"/>
              <a:ext cx="6070992" cy="2924702"/>
              <a:chOff x="419774" y="2024445"/>
              <a:chExt cx="6070992" cy="2924702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="" xmlns:a16="http://schemas.microsoft.com/office/drawing/2014/main" id="{851CAD0B-15AE-174E-8463-08256ACF5302}"/>
                  </a:ext>
                </a:extLst>
              </p:cNvPr>
              <p:cNvGrpSpPr/>
              <p:nvPr/>
            </p:nvGrpSpPr>
            <p:grpSpPr>
              <a:xfrm>
                <a:off x="6134874" y="2024445"/>
                <a:ext cx="355892" cy="2924702"/>
                <a:chOff x="8026082" y="1813647"/>
                <a:chExt cx="461528" cy="1410391"/>
              </a:xfrm>
            </p:grpSpPr>
            <p:cxnSp>
              <p:nvCxnSpPr>
                <p:cNvPr id="12" name="Straight Connector 11">
                  <a:extLst>
                    <a:ext uri="{FF2B5EF4-FFF2-40B4-BE49-F238E27FC236}">
                      <a16:creationId xmlns="" xmlns:a16="http://schemas.microsoft.com/office/drawing/2014/main" id="{EE2AFFA5-D8B0-CD43-AAD4-5AADBDDC0BE4}"/>
                    </a:ext>
                  </a:extLst>
                </p:cNvPr>
                <p:cNvCxnSpPr/>
                <p:nvPr/>
              </p:nvCxnSpPr>
              <p:spPr>
                <a:xfrm>
                  <a:off x="8026082" y="1813647"/>
                  <a:ext cx="440920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="" xmlns:a16="http://schemas.microsoft.com/office/drawing/2014/main" id="{15AA4219-97B3-8248-8FE5-019BD51582B5}"/>
                    </a:ext>
                  </a:extLst>
                </p:cNvPr>
                <p:cNvCxnSpPr/>
                <p:nvPr/>
              </p:nvCxnSpPr>
              <p:spPr>
                <a:xfrm>
                  <a:off x="8487610" y="1818520"/>
                  <a:ext cx="0" cy="1400644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="" xmlns:a16="http://schemas.microsoft.com/office/drawing/2014/main" id="{F28BD64D-0175-2C46-97B8-37B9DD3ABE05}"/>
                    </a:ext>
                  </a:extLst>
                </p:cNvPr>
                <p:cNvCxnSpPr/>
                <p:nvPr/>
              </p:nvCxnSpPr>
              <p:spPr>
                <a:xfrm>
                  <a:off x="8026082" y="3224038"/>
                  <a:ext cx="440920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>
                <a:extLst>
                  <a:ext uri="{FF2B5EF4-FFF2-40B4-BE49-F238E27FC236}">
                    <a16:creationId xmlns="" xmlns:a16="http://schemas.microsoft.com/office/drawing/2014/main" id="{D59020DA-DBD8-344F-A1FC-171ED05542BF}"/>
                  </a:ext>
                </a:extLst>
              </p:cNvPr>
              <p:cNvGrpSpPr/>
              <p:nvPr/>
            </p:nvGrpSpPr>
            <p:grpSpPr>
              <a:xfrm flipH="1">
                <a:off x="419774" y="2024445"/>
                <a:ext cx="340001" cy="2924702"/>
                <a:chOff x="8026082" y="1813647"/>
                <a:chExt cx="440920" cy="1410391"/>
              </a:xfrm>
            </p:grpSpPr>
            <p:cxnSp>
              <p:nvCxnSpPr>
                <p:cNvPr id="9" name="Straight Connector 8">
                  <a:extLst>
                    <a:ext uri="{FF2B5EF4-FFF2-40B4-BE49-F238E27FC236}">
                      <a16:creationId xmlns="" xmlns:a16="http://schemas.microsoft.com/office/drawing/2014/main" id="{B16987F3-441D-7240-BC43-A42C0572D151}"/>
                    </a:ext>
                  </a:extLst>
                </p:cNvPr>
                <p:cNvCxnSpPr/>
                <p:nvPr/>
              </p:nvCxnSpPr>
              <p:spPr>
                <a:xfrm>
                  <a:off x="8026082" y="1813647"/>
                  <a:ext cx="440920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="" xmlns:a16="http://schemas.microsoft.com/office/drawing/2014/main" id="{180480C8-ED76-464E-BDF7-E4BDBC48BC40}"/>
                    </a:ext>
                  </a:extLst>
                </p:cNvPr>
                <p:cNvCxnSpPr/>
                <p:nvPr/>
              </p:nvCxnSpPr>
              <p:spPr>
                <a:xfrm>
                  <a:off x="8467002" y="1813647"/>
                  <a:ext cx="0" cy="1400644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="" xmlns:a16="http://schemas.microsoft.com/office/drawing/2014/main" id="{8FCFDB7F-32B0-FA4D-B399-7FA1C56621E7}"/>
                    </a:ext>
                  </a:extLst>
                </p:cNvPr>
                <p:cNvCxnSpPr/>
                <p:nvPr/>
              </p:nvCxnSpPr>
              <p:spPr>
                <a:xfrm>
                  <a:off x="8026082" y="3224038"/>
                  <a:ext cx="440920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A65076AD-5F22-A341-9AC2-E6F1AE96C359}"/>
                </a:ext>
              </a:extLst>
            </p:cNvPr>
            <p:cNvSpPr txBox="1"/>
            <p:nvPr/>
          </p:nvSpPr>
          <p:spPr>
            <a:xfrm>
              <a:off x="759775" y="2044658"/>
              <a:ext cx="5375103" cy="2884277"/>
            </a:xfrm>
            <a:prstGeom prst="rect">
              <a:avLst/>
            </a:prstGeom>
            <a:noFill/>
            <a:ln w="76200" cmpd="sng">
              <a:noFill/>
              <a:miter lim="800000"/>
            </a:ln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AU" sz="1600" dirty="0" err="1" smtClean="0"/>
                <a:t>CERT.to</a:t>
              </a:r>
              <a:r>
                <a:rPr lang="en-AU" sz="1600" dirty="0" smtClean="0"/>
                <a:t> established 2017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AU" sz="1600" dirty="0" smtClean="0"/>
                <a:t>CERT-PNG launched 2018</a:t>
              </a:r>
              <a:endParaRPr lang="en-AU" sz="1600" dirty="0" smtClean="0"/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AU" sz="1600" dirty="0" smtClean="0"/>
                <a:t>More to come (FJ</a:t>
              </a:r>
              <a:r>
                <a:rPr lang="en-AU" sz="1600" dirty="0"/>
                <a:t>, </a:t>
              </a:r>
              <a:r>
                <a:rPr lang="en-AU" sz="1600" dirty="0" smtClean="0"/>
                <a:t>VU</a:t>
              </a:r>
              <a:r>
                <a:rPr lang="en-AU" sz="1600" dirty="0"/>
                <a:t>, </a:t>
              </a:r>
              <a:r>
                <a:rPr lang="en-AU" sz="1600" dirty="0" smtClean="0"/>
                <a:t>WS</a:t>
              </a:r>
              <a:r>
                <a:rPr lang="mr-IN" sz="1600" dirty="0" smtClean="0"/>
                <a:t>…</a:t>
              </a:r>
              <a:r>
                <a:rPr lang="en-AU" sz="1600" dirty="0" smtClean="0"/>
                <a:t>) </a:t>
              </a:r>
              <a:endParaRPr lang="en-AU" sz="1600" dirty="0"/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AU" sz="1600" dirty="0"/>
                <a:t>Mentoring, training, and technical assistance provided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AU" sz="1600" dirty="0"/>
                <a:t>Additional funding </a:t>
              </a:r>
              <a:r>
                <a:rPr lang="en-AU" sz="1600" dirty="0" smtClean="0"/>
                <a:t>via APNIC </a:t>
              </a:r>
              <a:r>
                <a:rPr lang="en-AU" sz="1600" dirty="0"/>
                <a:t>Foundation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AU" sz="1600" dirty="0"/>
                <a:t>Coordination with APCERT, CERT-Australia, Tonga CERT, ITU and others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58081" y="1495585"/>
            <a:ext cx="4578415" cy="1967022"/>
            <a:chOff x="4464266" y="1743741"/>
            <a:chExt cx="4578415" cy="1967022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7E1B8D16-8FC5-F14B-A497-27B752D33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64266" y="1743741"/>
              <a:ext cx="4578415" cy="1967022"/>
            </a:xfrm>
            <a:prstGeom prst="rect">
              <a:avLst/>
            </a:prstGeom>
            <a:ln w="19050">
              <a:solidFill>
                <a:srgbClr val="004FBB"/>
              </a:solidFill>
            </a:ln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69D8A6D4-E64B-604F-ABB6-E5B7CBB24A2F}"/>
                </a:ext>
              </a:extLst>
            </p:cNvPr>
            <p:cNvSpPr txBox="1"/>
            <p:nvPr/>
          </p:nvSpPr>
          <p:spPr>
            <a:xfrm>
              <a:off x="4464266" y="3479931"/>
              <a:ext cx="22712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>
                  <a:solidFill>
                    <a:schemeClr val="bg1"/>
                  </a:solidFill>
                </a:rPr>
                <a:t>CERT establishment workshop, PNG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8" name="Picture 2">
            <a:extLst>
              <a:ext uri="{FF2B5EF4-FFF2-40B4-BE49-F238E27FC236}">
                <a16:creationId xmlns="" xmlns:a16="http://schemas.microsoft.com/office/drawing/2014/main" id="{FB266229-5889-974A-BB3F-657B33B8A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5539" y="3718165"/>
            <a:ext cx="1767010" cy="104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1536" y="116647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6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0EEA78-4888-C748-A39E-C4274BD02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Rootserver</a:t>
            </a:r>
            <a:r>
              <a:rPr lang="en-AU" dirty="0" smtClean="0"/>
              <a:t> support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212E50F-9CE9-794D-B130-F2E597213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13</a:t>
            </a:fld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D8B315-A30D-0F46-B617-6406F85B17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1536" y="116647"/>
            <a:ext cx="576000" cy="576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8892685-FF3C-1F4E-9F9C-53D4F9A4FA8A}"/>
              </a:ext>
            </a:extLst>
          </p:cNvPr>
          <p:cNvGrpSpPr/>
          <p:nvPr/>
        </p:nvGrpSpPr>
        <p:grpSpPr>
          <a:xfrm>
            <a:off x="4308419" y="1206632"/>
            <a:ext cx="4584061" cy="3518964"/>
            <a:chOff x="4786473" y="1023744"/>
            <a:chExt cx="4078642" cy="3763625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966F8E97-8B08-E34B-823E-689A16D22AAF}"/>
                </a:ext>
              </a:extLst>
            </p:cNvPr>
            <p:cNvSpPr txBox="1"/>
            <p:nvPr/>
          </p:nvSpPr>
          <p:spPr>
            <a:xfrm>
              <a:off x="4974867" y="1059601"/>
              <a:ext cx="3701854" cy="3701756"/>
            </a:xfrm>
            <a:prstGeom prst="rect">
              <a:avLst/>
            </a:prstGeom>
            <a:noFill/>
            <a:ln w="76200" cmpd="sng">
              <a:noFill/>
              <a:miter lim="800000"/>
            </a:ln>
          </p:spPr>
          <p:txBody>
            <a:bodyPr wrap="square" rtlCol="0" anchor="ctr" anchorCtr="0">
              <a:noAutofit/>
            </a:bodyPr>
            <a:lstStyle/>
            <a:p>
              <a:pPr marL="171450" indent="-171450">
                <a:spcAft>
                  <a:spcPts val="600"/>
                </a:spcAft>
                <a:buFont typeface="Arial" charset="0"/>
                <a:buChar char="•"/>
              </a:pPr>
              <a:r>
                <a:rPr lang="en-AU"/>
                <a:t>BIND 9.12 development</a:t>
              </a:r>
              <a:endParaRPr lang="en-US" dirty="0" smtClean="0"/>
            </a:p>
            <a:p>
              <a:pPr marL="171450" indent="-171450">
                <a:spcAft>
                  <a:spcPts val="600"/>
                </a:spcAft>
                <a:buFont typeface="Arial" charset="0"/>
                <a:buChar char="•"/>
              </a:pPr>
              <a:r>
                <a:rPr lang="en-US" dirty="0" smtClean="0"/>
                <a:t>NSEC </a:t>
              </a:r>
              <a:r>
                <a:rPr lang="en-US" dirty="0"/>
                <a:t>caching (RFC 8198) in DNS resolvers discard junk queries instead of sending them to the root</a:t>
              </a:r>
            </a:p>
            <a:p>
              <a:pPr marL="171450" indent="-171450">
                <a:spcAft>
                  <a:spcPts val="600"/>
                </a:spcAft>
                <a:buFont typeface="Arial" charset="0"/>
                <a:buChar char="•"/>
              </a:pPr>
              <a:r>
                <a:rPr lang="en-US" dirty="0"/>
                <a:t>Reduces load on root servers – improves resilience, efficiency and scalability</a:t>
              </a:r>
            </a:p>
            <a:p>
              <a:pPr marL="171450" indent="-171450">
                <a:spcAft>
                  <a:spcPts val="600"/>
                </a:spcAft>
                <a:buFont typeface="Arial" charset="0"/>
                <a:buChar char="•"/>
              </a:pPr>
              <a:r>
                <a:rPr lang="en-US" dirty="0"/>
                <a:t>Sponsored inclusion of functionality in ISC’s BIND 9.12 (open source)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6DF5CCA9-EC77-0243-A422-6FFD7CACD56E}"/>
                </a:ext>
              </a:extLst>
            </p:cNvPr>
            <p:cNvGrpSpPr/>
            <p:nvPr/>
          </p:nvGrpSpPr>
          <p:grpSpPr>
            <a:xfrm>
              <a:off x="4786473" y="1023744"/>
              <a:ext cx="4078642" cy="3763625"/>
              <a:chOff x="4786473" y="1023744"/>
              <a:chExt cx="4078642" cy="376362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="" xmlns:a16="http://schemas.microsoft.com/office/drawing/2014/main" id="{E2D45409-28AA-564B-995D-840A5402FF52}"/>
                  </a:ext>
                </a:extLst>
              </p:cNvPr>
              <p:cNvGrpSpPr/>
              <p:nvPr/>
            </p:nvGrpSpPr>
            <p:grpSpPr>
              <a:xfrm flipH="1">
                <a:off x="4786473" y="1023744"/>
                <a:ext cx="237517" cy="3763625"/>
                <a:chOff x="8026082" y="1813647"/>
                <a:chExt cx="440920" cy="1410391"/>
              </a:xfrm>
            </p:grpSpPr>
            <p:cxnSp>
              <p:nvCxnSpPr>
                <p:cNvPr id="13" name="Straight Connector 12">
                  <a:extLst>
                    <a:ext uri="{FF2B5EF4-FFF2-40B4-BE49-F238E27FC236}">
                      <a16:creationId xmlns="" xmlns:a16="http://schemas.microsoft.com/office/drawing/2014/main" id="{BD593743-1B87-D04D-92B4-83C167AB2D91}"/>
                    </a:ext>
                  </a:extLst>
                </p:cNvPr>
                <p:cNvCxnSpPr/>
                <p:nvPr/>
              </p:nvCxnSpPr>
              <p:spPr>
                <a:xfrm>
                  <a:off x="8026082" y="1813647"/>
                  <a:ext cx="440920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="" xmlns:a16="http://schemas.microsoft.com/office/drawing/2014/main" id="{62897DCA-0D27-454B-9F2E-F1FF6AD26E0C}"/>
                    </a:ext>
                  </a:extLst>
                </p:cNvPr>
                <p:cNvCxnSpPr/>
                <p:nvPr/>
              </p:nvCxnSpPr>
              <p:spPr>
                <a:xfrm>
                  <a:off x="8467002" y="1813647"/>
                  <a:ext cx="0" cy="1400644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="" xmlns:a16="http://schemas.microsoft.com/office/drawing/2014/main" id="{C52A54AF-6DB2-DF4C-9935-692DEEC47CE8}"/>
                    </a:ext>
                  </a:extLst>
                </p:cNvPr>
                <p:cNvCxnSpPr/>
                <p:nvPr/>
              </p:nvCxnSpPr>
              <p:spPr>
                <a:xfrm>
                  <a:off x="8026082" y="3224038"/>
                  <a:ext cx="440920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>
                <a:extLst>
                  <a:ext uri="{FF2B5EF4-FFF2-40B4-BE49-F238E27FC236}">
                    <a16:creationId xmlns="" xmlns:a16="http://schemas.microsoft.com/office/drawing/2014/main" id="{DE0EEF38-C568-8148-88E3-9A14BFC79DF0}"/>
                  </a:ext>
                </a:extLst>
              </p:cNvPr>
              <p:cNvGrpSpPr/>
              <p:nvPr/>
            </p:nvGrpSpPr>
            <p:grpSpPr>
              <a:xfrm>
                <a:off x="8627598" y="1033591"/>
                <a:ext cx="237517" cy="3743931"/>
                <a:chOff x="8581878" y="1014262"/>
                <a:chExt cx="237517" cy="3743931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="" xmlns:a16="http://schemas.microsoft.com/office/drawing/2014/main" id="{87D52817-C956-6B4B-9DC2-A69625268E5D}"/>
                    </a:ext>
                  </a:extLst>
                </p:cNvPr>
                <p:cNvCxnSpPr/>
                <p:nvPr/>
              </p:nvCxnSpPr>
              <p:spPr>
                <a:xfrm>
                  <a:off x="8581878" y="1014262"/>
                  <a:ext cx="237517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="" xmlns:a16="http://schemas.microsoft.com/office/drawing/2014/main" id="{4AC078F2-B28D-0A48-A053-EBEECAF57256}"/>
                    </a:ext>
                  </a:extLst>
                </p:cNvPr>
                <p:cNvCxnSpPr/>
                <p:nvPr/>
              </p:nvCxnSpPr>
              <p:spPr>
                <a:xfrm>
                  <a:off x="8819395" y="1014262"/>
                  <a:ext cx="0" cy="3737615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="" xmlns:a16="http://schemas.microsoft.com/office/drawing/2014/main" id="{5F517060-2E1B-D848-B68F-2245BE662FDA}"/>
                    </a:ext>
                  </a:extLst>
                </p:cNvPr>
                <p:cNvCxnSpPr/>
                <p:nvPr/>
              </p:nvCxnSpPr>
              <p:spPr>
                <a:xfrm>
                  <a:off x="8581878" y="4758193"/>
                  <a:ext cx="237517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312D92FB-5862-BB44-9917-FBF024109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5" y="1672936"/>
            <a:ext cx="2255433" cy="205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1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9C6630-DB20-F049-8199-D45766A86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DNSSEC KSK Rollover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361838D-E1FC-9045-8B5A-AD52DB74E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14</a:t>
            </a:fld>
            <a:endParaRPr lang="en-AU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0590EE4C-024E-C34C-A141-0391BB7D016E}"/>
              </a:ext>
            </a:extLst>
          </p:cNvPr>
          <p:cNvGrpSpPr/>
          <p:nvPr/>
        </p:nvGrpSpPr>
        <p:grpSpPr>
          <a:xfrm>
            <a:off x="4308419" y="1172220"/>
            <a:ext cx="4584061" cy="3587787"/>
            <a:chOff x="4786473" y="1023744"/>
            <a:chExt cx="4078642" cy="3763625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16DE068A-469D-E940-B875-255B89064663}"/>
                </a:ext>
              </a:extLst>
            </p:cNvPr>
            <p:cNvSpPr txBox="1"/>
            <p:nvPr/>
          </p:nvSpPr>
          <p:spPr>
            <a:xfrm>
              <a:off x="4974867" y="1059601"/>
              <a:ext cx="3701854" cy="3701756"/>
            </a:xfrm>
            <a:prstGeom prst="rect">
              <a:avLst/>
            </a:prstGeom>
            <a:noFill/>
            <a:ln w="76200" cmpd="sng">
              <a:noFill/>
              <a:miter lim="800000"/>
            </a:ln>
          </p:spPr>
          <p:txBody>
            <a:bodyPr wrap="square" rtlCol="0" anchor="ctr" anchorCtr="0">
              <a:noAutofit/>
            </a:bodyPr>
            <a:lstStyle/>
            <a:p>
              <a:pPr marL="171450" indent="-171450">
                <a:spcAft>
                  <a:spcPts val="600"/>
                </a:spcAft>
                <a:buFont typeface="Arial" charset="0"/>
                <a:buChar char="•"/>
              </a:pPr>
              <a:r>
                <a:rPr lang="en-US" sz="1600" dirty="0"/>
                <a:t>ICANN intends to rollover the DNSSEC Root Zone KSK (Key Signing Key)</a:t>
              </a:r>
            </a:p>
            <a:p>
              <a:pPr marL="171450" indent="-171450">
                <a:spcAft>
                  <a:spcPts val="600"/>
                </a:spcAft>
                <a:buFont typeface="Arial" charset="0"/>
                <a:buChar char="•"/>
              </a:pPr>
              <a:r>
                <a:rPr lang="en-US" sz="1600" dirty="0"/>
                <a:t>APNIC supported ICANN by:</a:t>
              </a:r>
            </a:p>
            <a:p>
              <a:pPr marL="628650" lvl="1" indent="-171450">
                <a:spcAft>
                  <a:spcPts val="600"/>
                </a:spcAft>
                <a:buFont typeface="Arial" charset="0"/>
                <a:buChar char="•"/>
              </a:pPr>
              <a:r>
                <a:rPr lang="en-US" sz="1400" dirty="0"/>
                <a:t>Identifying higher risk network operators performing DNSSEC validation</a:t>
              </a:r>
            </a:p>
            <a:p>
              <a:pPr marL="628650" lvl="1" indent="-171450">
                <a:spcAft>
                  <a:spcPts val="600"/>
                </a:spcAft>
                <a:buFont typeface="Arial" charset="0"/>
                <a:buChar char="•"/>
              </a:pPr>
              <a:r>
                <a:rPr lang="en-US" sz="1400" dirty="0"/>
                <a:t>KSK rollover blogs, resources + translations</a:t>
              </a:r>
            </a:p>
            <a:p>
              <a:pPr marL="628650" lvl="1" indent="-171450">
                <a:spcAft>
                  <a:spcPts val="600"/>
                </a:spcAft>
                <a:buFont typeface="Arial" charset="0"/>
                <a:buChar char="•"/>
              </a:pPr>
              <a:r>
                <a:rPr lang="en-US" sz="1400" dirty="0"/>
                <a:t>APNIC 44 information session</a:t>
              </a:r>
            </a:p>
            <a:p>
              <a:pPr marL="628650" lvl="1" indent="-171450">
                <a:spcAft>
                  <a:spcPts val="600"/>
                </a:spcAft>
                <a:buFont typeface="Arial" charset="0"/>
                <a:buChar char="•"/>
              </a:pPr>
              <a:r>
                <a:rPr lang="en-US" sz="1400" dirty="0"/>
                <a:t>Communication activities to identified operators to facilitate smooth rollover</a:t>
              </a:r>
            </a:p>
            <a:p>
              <a:pPr marL="171450" indent="-171450">
                <a:spcAft>
                  <a:spcPts val="600"/>
                </a:spcAft>
                <a:buFont typeface="Arial" charset="0"/>
                <a:buChar char="•"/>
              </a:pPr>
              <a:r>
                <a:rPr lang="en-US" sz="1600" dirty="0"/>
                <a:t>ICANN postponed </a:t>
              </a:r>
              <a:r>
                <a:rPr lang="en-US" sz="1600" dirty="0" err="1"/>
                <a:t>keyroll</a:t>
              </a:r>
              <a:r>
                <a:rPr lang="en-US" sz="1600" dirty="0"/>
                <a:t> to 2018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2B2E0F9A-291A-9346-A161-266F19309021}"/>
                </a:ext>
              </a:extLst>
            </p:cNvPr>
            <p:cNvGrpSpPr/>
            <p:nvPr/>
          </p:nvGrpSpPr>
          <p:grpSpPr>
            <a:xfrm>
              <a:off x="4786473" y="1023744"/>
              <a:ext cx="4078642" cy="3763625"/>
              <a:chOff x="4786473" y="1023744"/>
              <a:chExt cx="4078642" cy="376362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="" xmlns:a16="http://schemas.microsoft.com/office/drawing/2014/main" id="{7B76C323-CC24-F547-8612-A1600D4FE25C}"/>
                  </a:ext>
                </a:extLst>
              </p:cNvPr>
              <p:cNvGrpSpPr/>
              <p:nvPr/>
            </p:nvGrpSpPr>
            <p:grpSpPr>
              <a:xfrm flipH="1">
                <a:off x="4786473" y="1023744"/>
                <a:ext cx="237517" cy="3763625"/>
                <a:chOff x="8026082" y="1813647"/>
                <a:chExt cx="440920" cy="1410391"/>
              </a:xfrm>
            </p:grpSpPr>
            <p:cxnSp>
              <p:nvCxnSpPr>
                <p:cNvPr id="12" name="Straight Connector 11">
                  <a:extLst>
                    <a:ext uri="{FF2B5EF4-FFF2-40B4-BE49-F238E27FC236}">
                      <a16:creationId xmlns="" xmlns:a16="http://schemas.microsoft.com/office/drawing/2014/main" id="{887C4610-D5F9-D94A-A8CD-76E5EF7759FE}"/>
                    </a:ext>
                  </a:extLst>
                </p:cNvPr>
                <p:cNvCxnSpPr/>
                <p:nvPr/>
              </p:nvCxnSpPr>
              <p:spPr>
                <a:xfrm>
                  <a:off x="8026082" y="1813647"/>
                  <a:ext cx="440920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="" xmlns:a16="http://schemas.microsoft.com/office/drawing/2014/main" id="{BF0D2F44-2B82-8B46-ABC9-349C9D558F83}"/>
                    </a:ext>
                  </a:extLst>
                </p:cNvPr>
                <p:cNvCxnSpPr/>
                <p:nvPr/>
              </p:nvCxnSpPr>
              <p:spPr>
                <a:xfrm>
                  <a:off x="8467002" y="1813647"/>
                  <a:ext cx="0" cy="1400644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="" xmlns:a16="http://schemas.microsoft.com/office/drawing/2014/main" id="{38DA28CE-AB73-8C47-9993-1893BCE1822B}"/>
                    </a:ext>
                  </a:extLst>
                </p:cNvPr>
                <p:cNvCxnSpPr/>
                <p:nvPr/>
              </p:nvCxnSpPr>
              <p:spPr>
                <a:xfrm>
                  <a:off x="8026082" y="3224038"/>
                  <a:ext cx="440920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>
                <a:extLst>
                  <a:ext uri="{FF2B5EF4-FFF2-40B4-BE49-F238E27FC236}">
                    <a16:creationId xmlns="" xmlns:a16="http://schemas.microsoft.com/office/drawing/2014/main" id="{534F6E81-1BB9-6149-A2D4-A5E9BFAC314F}"/>
                  </a:ext>
                </a:extLst>
              </p:cNvPr>
              <p:cNvGrpSpPr/>
              <p:nvPr/>
            </p:nvGrpSpPr>
            <p:grpSpPr>
              <a:xfrm>
                <a:off x="8627598" y="1033591"/>
                <a:ext cx="237517" cy="3743931"/>
                <a:chOff x="8581878" y="1014262"/>
                <a:chExt cx="237517" cy="3743931"/>
              </a:xfrm>
            </p:grpSpPr>
            <p:cxnSp>
              <p:nvCxnSpPr>
                <p:cNvPr id="9" name="Straight Connector 8">
                  <a:extLst>
                    <a:ext uri="{FF2B5EF4-FFF2-40B4-BE49-F238E27FC236}">
                      <a16:creationId xmlns="" xmlns:a16="http://schemas.microsoft.com/office/drawing/2014/main" id="{7603F171-D201-B74E-B7ED-41DA070DF243}"/>
                    </a:ext>
                  </a:extLst>
                </p:cNvPr>
                <p:cNvCxnSpPr/>
                <p:nvPr/>
              </p:nvCxnSpPr>
              <p:spPr>
                <a:xfrm>
                  <a:off x="8581878" y="1014262"/>
                  <a:ext cx="237517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="" xmlns:a16="http://schemas.microsoft.com/office/drawing/2014/main" id="{120752FF-24AD-5B4D-A312-27AC7937BACC}"/>
                    </a:ext>
                  </a:extLst>
                </p:cNvPr>
                <p:cNvCxnSpPr/>
                <p:nvPr/>
              </p:nvCxnSpPr>
              <p:spPr>
                <a:xfrm>
                  <a:off x="8819395" y="1014262"/>
                  <a:ext cx="0" cy="3737615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="" xmlns:a16="http://schemas.microsoft.com/office/drawing/2014/main" id="{8C228EB6-E9DA-5C4E-86C7-D58A60B9FEAC}"/>
                    </a:ext>
                  </a:extLst>
                </p:cNvPr>
                <p:cNvCxnSpPr/>
                <p:nvPr/>
              </p:nvCxnSpPr>
              <p:spPr>
                <a:xfrm>
                  <a:off x="8581878" y="4758193"/>
                  <a:ext cx="237517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EA47620-4B13-B14A-AFFC-06FF0FDDC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75" y="1172220"/>
            <a:ext cx="2120103" cy="273280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0F706D1-FC23-AC40-B495-13EC7952F4DE}"/>
              </a:ext>
            </a:extLst>
          </p:cNvPr>
          <p:cNvSpPr txBox="1"/>
          <p:nvPr/>
        </p:nvSpPr>
        <p:spPr>
          <a:xfrm>
            <a:off x="3059530" y="3453146"/>
            <a:ext cx="1084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/>
              <a:t>ICANN’s Ed Lewis @ APNIC 44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758043" y="2854210"/>
            <a:ext cx="2338636" cy="1910400"/>
            <a:chOff x="1758043" y="2854210"/>
            <a:chExt cx="2338636" cy="1910400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C642E95A-F0FB-0347-8DBA-5C799C8ABB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96" t="18282" r="15070" b="695"/>
            <a:stretch/>
          </p:blipFill>
          <p:spPr>
            <a:xfrm>
              <a:off x="1758043" y="2854210"/>
              <a:ext cx="2338636" cy="1905797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3191346" y="4568796"/>
              <a:ext cx="901572" cy="19581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r"/>
              <a:r>
                <a:rPr lang="en-US" sz="800" dirty="0">
                  <a:solidFill>
                    <a:schemeClr val="bg1"/>
                  </a:solidFill>
                </a:rPr>
                <a:t>Ed Lewis, ICANN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54097257-E7BD-0047-97BA-D47D26EE21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464" y="87474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66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46F705-CC99-7941-BC15-8D67B5B55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ASO Review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456F515-3F59-4B44-8D97-274C2D806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15</a:t>
            </a:fld>
            <a:endParaRPr lang="en-AU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19AA3F4-0DCB-C84B-8445-5C27CB155200}"/>
              </a:ext>
            </a:extLst>
          </p:cNvPr>
          <p:cNvGrpSpPr/>
          <p:nvPr/>
        </p:nvGrpSpPr>
        <p:grpSpPr>
          <a:xfrm>
            <a:off x="4308419" y="1172221"/>
            <a:ext cx="4584061" cy="3372620"/>
            <a:chOff x="4786473" y="1023744"/>
            <a:chExt cx="4078642" cy="3763625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543069CA-32CC-DE44-AF62-C558CCADC9FE}"/>
                </a:ext>
              </a:extLst>
            </p:cNvPr>
            <p:cNvSpPr txBox="1"/>
            <p:nvPr/>
          </p:nvSpPr>
          <p:spPr>
            <a:xfrm>
              <a:off x="4974867" y="1059601"/>
              <a:ext cx="3701854" cy="3701756"/>
            </a:xfrm>
            <a:prstGeom prst="rect">
              <a:avLst/>
            </a:prstGeom>
            <a:noFill/>
            <a:ln w="76200" cmpd="sng">
              <a:noFill/>
              <a:miter lim="800000"/>
            </a:ln>
          </p:spPr>
          <p:txBody>
            <a:bodyPr wrap="square" rtlCol="0" anchor="ctr" anchorCtr="0">
              <a:noAutofit/>
            </a:bodyPr>
            <a:lstStyle/>
            <a:p>
              <a:pPr marL="171450" indent="-171450">
                <a:spcAft>
                  <a:spcPts val="600"/>
                </a:spcAft>
                <a:buFont typeface="Arial" charset="0"/>
                <a:buChar char="•"/>
              </a:pPr>
              <a:r>
                <a:rPr lang="en-US" sz="1600" dirty="0"/>
                <a:t>Independent ASO Review commissioned by NRO EC in 2017</a:t>
              </a:r>
            </a:p>
            <a:p>
              <a:pPr marL="171450" indent="-171450">
                <a:spcAft>
                  <a:spcPts val="600"/>
                </a:spcAft>
                <a:buFont typeface="Arial" charset="0"/>
                <a:buChar char="•"/>
              </a:pPr>
              <a:r>
                <a:rPr lang="en-US" sz="1600" dirty="0"/>
                <a:t>Report published August 2017: concluded ASO has a continuing purpose in the ICANN structure + 18 recommendations for improvements</a:t>
              </a:r>
            </a:p>
            <a:p>
              <a:pPr marL="171450" indent="-171450">
                <a:spcAft>
                  <a:spcPts val="600"/>
                </a:spcAft>
                <a:buFont typeface="Arial" charset="0"/>
                <a:buChar char="•"/>
              </a:pPr>
              <a:r>
                <a:rPr lang="en-US" sz="1600" dirty="0"/>
                <a:t>Community consultation held APNIC 44 to discuss findings</a:t>
              </a:r>
            </a:p>
            <a:p>
              <a:pPr marL="171450" indent="-171450">
                <a:spcAft>
                  <a:spcPts val="600"/>
                </a:spcAft>
                <a:buFont typeface="Arial" charset="0"/>
                <a:buChar char="•"/>
              </a:pPr>
              <a:r>
                <a:rPr lang="en-US" sz="1600" dirty="0"/>
                <a:t>NRO </a:t>
              </a:r>
              <a:r>
                <a:rPr lang="en-US" sz="1600" dirty="0" smtClean="0"/>
                <a:t>launched </a:t>
              </a:r>
              <a:r>
                <a:rPr lang="en-US" sz="1600" dirty="0"/>
                <a:t>global consultations in 2018 to discuss future structure of </a:t>
              </a:r>
              <a:r>
                <a:rPr lang="en-US" sz="1600" dirty="0" smtClean="0"/>
                <a:t>ASO</a:t>
              </a:r>
            </a:p>
            <a:p>
              <a:pPr marL="171450" indent="-171450">
                <a:spcAft>
                  <a:spcPts val="600"/>
                </a:spcAft>
                <a:buFont typeface="Arial" charset="0"/>
                <a:buChar char="•"/>
              </a:pPr>
              <a:r>
                <a:rPr lang="en-US" sz="1600" dirty="0" smtClean="0"/>
                <a:t>Consultation again at APNIC 45</a:t>
              </a:r>
              <a:endParaRPr lang="en-US" sz="1600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922B729A-387C-7B42-A91F-1C7D0043FACC}"/>
                </a:ext>
              </a:extLst>
            </p:cNvPr>
            <p:cNvGrpSpPr/>
            <p:nvPr/>
          </p:nvGrpSpPr>
          <p:grpSpPr>
            <a:xfrm>
              <a:off x="4786473" y="1023744"/>
              <a:ext cx="4078642" cy="3763625"/>
              <a:chOff x="4786473" y="1023744"/>
              <a:chExt cx="4078642" cy="376362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="" xmlns:a16="http://schemas.microsoft.com/office/drawing/2014/main" id="{478215B3-13CF-F544-A408-BE13C5646DFF}"/>
                  </a:ext>
                </a:extLst>
              </p:cNvPr>
              <p:cNvGrpSpPr/>
              <p:nvPr/>
            </p:nvGrpSpPr>
            <p:grpSpPr>
              <a:xfrm flipH="1">
                <a:off x="4786473" y="1023744"/>
                <a:ext cx="237517" cy="3763625"/>
                <a:chOff x="8026082" y="1813647"/>
                <a:chExt cx="440920" cy="1410391"/>
              </a:xfrm>
            </p:grpSpPr>
            <p:cxnSp>
              <p:nvCxnSpPr>
                <p:cNvPr id="12" name="Straight Connector 11">
                  <a:extLst>
                    <a:ext uri="{FF2B5EF4-FFF2-40B4-BE49-F238E27FC236}">
                      <a16:creationId xmlns="" xmlns:a16="http://schemas.microsoft.com/office/drawing/2014/main" id="{85A88375-1C68-E84D-A36A-A3E0DB9ECE77}"/>
                    </a:ext>
                  </a:extLst>
                </p:cNvPr>
                <p:cNvCxnSpPr/>
                <p:nvPr/>
              </p:nvCxnSpPr>
              <p:spPr>
                <a:xfrm>
                  <a:off x="8026082" y="1813647"/>
                  <a:ext cx="440920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="" xmlns:a16="http://schemas.microsoft.com/office/drawing/2014/main" id="{7B3BDB3C-9A54-F648-90EC-441F12718BA5}"/>
                    </a:ext>
                  </a:extLst>
                </p:cNvPr>
                <p:cNvCxnSpPr/>
                <p:nvPr/>
              </p:nvCxnSpPr>
              <p:spPr>
                <a:xfrm>
                  <a:off x="8467002" y="1813647"/>
                  <a:ext cx="0" cy="1400644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="" xmlns:a16="http://schemas.microsoft.com/office/drawing/2014/main" id="{F747B8FB-E45C-C34A-986A-8DB6E205E9DC}"/>
                    </a:ext>
                  </a:extLst>
                </p:cNvPr>
                <p:cNvCxnSpPr/>
                <p:nvPr/>
              </p:nvCxnSpPr>
              <p:spPr>
                <a:xfrm>
                  <a:off x="8026082" y="3224038"/>
                  <a:ext cx="440920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>
                <a:extLst>
                  <a:ext uri="{FF2B5EF4-FFF2-40B4-BE49-F238E27FC236}">
                    <a16:creationId xmlns="" xmlns:a16="http://schemas.microsoft.com/office/drawing/2014/main" id="{77B86B0E-2544-5F4E-B3B6-A01A94DD6161}"/>
                  </a:ext>
                </a:extLst>
              </p:cNvPr>
              <p:cNvGrpSpPr/>
              <p:nvPr/>
            </p:nvGrpSpPr>
            <p:grpSpPr>
              <a:xfrm>
                <a:off x="8627598" y="1033591"/>
                <a:ext cx="237517" cy="3743931"/>
                <a:chOff x="8581878" y="1014262"/>
                <a:chExt cx="237517" cy="3743931"/>
              </a:xfrm>
            </p:grpSpPr>
            <p:cxnSp>
              <p:nvCxnSpPr>
                <p:cNvPr id="9" name="Straight Connector 8">
                  <a:extLst>
                    <a:ext uri="{FF2B5EF4-FFF2-40B4-BE49-F238E27FC236}">
                      <a16:creationId xmlns="" xmlns:a16="http://schemas.microsoft.com/office/drawing/2014/main" id="{81B40343-151B-1A49-9118-A081E55FE24D}"/>
                    </a:ext>
                  </a:extLst>
                </p:cNvPr>
                <p:cNvCxnSpPr/>
                <p:nvPr/>
              </p:nvCxnSpPr>
              <p:spPr>
                <a:xfrm>
                  <a:off x="8581878" y="1014262"/>
                  <a:ext cx="237517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="" xmlns:a16="http://schemas.microsoft.com/office/drawing/2014/main" id="{3A4D28DC-DF4F-044B-9F73-F353839B9CBE}"/>
                    </a:ext>
                  </a:extLst>
                </p:cNvPr>
                <p:cNvCxnSpPr/>
                <p:nvPr/>
              </p:nvCxnSpPr>
              <p:spPr>
                <a:xfrm>
                  <a:off x="8819395" y="1014262"/>
                  <a:ext cx="0" cy="3737615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="" xmlns:a16="http://schemas.microsoft.com/office/drawing/2014/main" id="{4D054219-3029-7B48-BE2C-1AB110F8C8C9}"/>
                    </a:ext>
                  </a:extLst>
                </p:cNvPr>
                <p:cNvCxnSpPr/>
                <p:nvPr/>
              </p:nvCxnSpPr>
              <p:spPr>
                <a:xfrm>
                  <a:off x="8581878" y="4758193"/>
                  <a:ext cx="237517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2D40032-E3D0-9B47-B00E-764CAECA9C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r="22908" b="7456"/>
          <a:stretch/>
        </p:blipFill>
        <p:spPr>
          <a:xfrm>
            <a:off x="200513" y="1181607"/>
            <a:ext cx="2674330" cy="198762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7A55A4A-E6D4-3441-AC7B-1A65EA735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168" y="2293645"/>
            <a:ext cx="1812299" cy="2466362"/>
          </a:xfrm>
          <a:prstGeom prst="rect">
            <a:avLst/>
          </a:prstGeom>
          <a:ln>
            <a:solidFill>
              <a:schemeClr val="tx1"/>
            </a:solidFill>
          </a:ln>
          <a:effectLst>
            <a:glow>
              <a:schemeClr val="accent1">
                <a:alpha val="40000"/>
              </a:schemeClr>
            </a:glow>
            <a:outerShdw blurRad="38100" dist="63500" dir="2160000" algn="tl" rotWithShape="0">
              <a:prstClr val="black">
                <a:alpha val="40000"/>
              </a:prstClr>
            </a:outerShdw>
            <a:softEdge rad="0"/>
          </a:effec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F6F031D-D75E-B447-9ADE-E626D62B73F1}"/>
              </a:ext>
            </a:extLst>
          </p:cNvPr>
          <p:cNvSpPr txBox="1"/>
          <p:nvPr/>
        </p:nvSpPr>
        <p:spPr>
          <a:xfrm>
            <a:off x="182422" y="2670801"/>
            <a:ext cx="1848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ASO Review </a:t>
            </a:r>
          </a:p>
          <a:p>
            <a:r>
              <a:rPr lang="en-AU" sz="1000" dirty="0"/>
              <a:t>@ APNIC 44</a:t>
            </a:r>
            <a:endParaRPr lang="en-US" sz="1000" dirty="0"/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4097257-E7BD-0047-97BA-D47D26EE21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464" y="87474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90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Development and </a:t>
            </a:r>
            <a:r>
              <a:rPr lang="en-AU" dirty="0" smtClean="0"/>
              <a:t>Cooperation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38B2A337-2C29-4402-A0A2-E290C184D5D3}" type="slidenum">
              <a:rPr lang="en-AU" kern="0" smtClean="0"/>
              <a:pPr/>
              <a:t>16</a:t>
            </a:fld>
            <a:endParaRPr lang="en-AU" kern="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984213"/>
            <a:ext cx="4223297" cy="362756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940152" y="4296581"/>
            <a:ext cx="504056" cy="315200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92280" y="3902683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15%</a:t>
            </a:r>
            <a:r>
              <a:rPr lang="en-US" dirty="0" smtClean="0">
                <a:solidFill>
                  <a:srgbClr val="00B050"/>
                </a:solidFill>
              </a:rPr>
              <a:t> growth!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6" name="Straight Arrow Connector 5"/>
          <p:cNvCxnSpPr>
            <a:stCxn id="3" idx="6"/>
          </p:cNvCxnSpPr>
          <p:nvPr/>
        </p:nvCxnSpPr>
        <p:spPr>
          <a:xfrm flipV="1">
            <a:off x="6444208" y="4089849"/>
            <a:ext cx="648072" cy="364332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860031" y="3072445"/>
            <a:ext cx="1728193" cy="576064"/>
          </a:xfrm>
          <a:prstGeom prst="ellipse">
            <a:avLst/>
          </a:prstGeom>
          <a:noFill/>
          <a:ln w="31750">
            <a:solidFill>
              <a:srgbClr val="C73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5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By </a:t>
            </a:r>
            <a:r>
              <a:rPr lang="en-AU" dirty="0" smtClean="0"/>
              <a:t>subregion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38B2A337-2C29-4402-A0A2-E290C184D5D3}" type="slidenum">
              <a:rPr lang="en-AU" kern="0" smtClean="0"/>
              <a:pPr/>
              <a:t>17</a:t>
            </a:fld>
            <a:endParaRPr lang="en-AU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90" y="984213"/>
            <a:ext cx="6222601" cy="386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3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By </a:t>
            </a:r>
            <a:r>
              <a:rPr lang="en-AU" dirty="0" smtClean="0"/>
              <a:t>subregion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38B2A337-2C29-4402-A0A2-E290C184D5D3}" type="slidenum">
              <a:rPr lang="en-AU" kern="0" smtClean="0"/>
              <a:pPr/>
              <a:t>18</a:t>
            </a:fld>
            <a:endParaRPr lang="en-AU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685" y="1072975"/>
            <a:ext cx="1877038" cy="15433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23" y="2624029"/>
            <a:ext cx="1877038" cy="224405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47323" y="1063229"/>
            <a:ext cx="2002174" cy="1440160"/>
            <a:chOff x="3131840" y="1355502"/>
            <a:chExt cx="3456384" cy="248617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1372327"/>
              <a:ext cx="3298604" cy="246934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6372200" y="1355502"/>
              <a:ext cx="216024" cy="2486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063229"/>
            <a:ext cx="1805238" cy="28467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557" y="2777492"/>
            <a:ext cx="1876166" cy="17375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194" y="4070538"/>
            <a:ext cx="1440160" cy="76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6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APNIC Foundation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48464" y="4948014"/>
            <a:ext cx="288032" cy="162018"/>
          </a:xfrm>
          <a:prstGeom prst="rect">
            <a:avLst/>
          </a:prstGeom>
        </p:spPr>
        <p:txBody>
          <a:bodyPr/>
          <a:lstStyle/>
          <a:p>
            <a:fld id="{38B2A337-2C29-4402-A0A2-E290C184D5D3}" type="slidenum">
              <a:rPr lang="en-AU" smtClean="0"/>
              <a:pPr/>
              <a:t>19</a:t>
            </a:fld>
            <a:endParaRPr lang="en-A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19622"/>
            <a:ext cx="3549807" cy="209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203256" y="1152561"/>
            <a:ext cx="4545208" cy="3295774"/>
            <a:chOff x="4294093" y="1063229"/>
            <a:chExt cx="4545208" cy="3720527"/>
          </a:xfrm>
        </p:grpSpPr>
        <p:grpSp>
          <p:nvGrpSpPr>
            <p:cNvPr id="12" name="Group 11"/>
            <p:cNvGrpSpPr/>
            <p:nvPr/>
          </p:nvGrpSpPr>
          <p:grpSpPr>
            <a:xfrm>
              <a:off x="4294093" y="1063229"/>
              <a:ext cx="4545208" cy="3720527"/>
              <a:chOff x="419774" y="2024445"/>
              <a:chExt cx="6067956" cy="2924702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6134879" y="2024445"/>
                <a:ext cx="352851" cy="2924702"/>
                <a:chOff x="8026082" y="1813647"/>
                <a:chExt cx="457584" cy="1410391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>
                  <a:off x="8026082" y="1813647"/>
                  <a:ext cx="440920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8483666" y="1813647"/>
                  <a:ext cx="0" cy="1400644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8026082" y="3224038"/>
                  <a:ext cx="440920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 flipH="1">
                <a:off x="419774" y="2024445"/>
                <a:ext cx="340001" cy="2924702"/>
                <a:chOff x="8026082" y="1813647"/>
                <a:chExt cx="440920" cy="1410391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>
                  <a:off x="8026082" y="1813647"/>
                  <a:ext cx="440920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8467002" y="1813647"/>
                  <a:ext cx="0" cy="1400644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8026082" y="3224038"/>
                  <a:ext cx="440920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" name="TextBox 12"/>
            <p:cNvSpPr txBox="1"/>
            <p:nvPr/>
          </p:nvSpPr>
          <p:spPr>
            <a:xfrm>
              <a:off x="4548771" y="1063229"/>
              <a:ext cx="4026227" cy="3720527"/>
            </a:xfrm>
            <a:prstGeom prst="rect">
              <a:avLst/>
            </a:prstGeom>
            <a:noFill/>
            <a:ln w="76200" cmpd="sng">
              <a:noFill/>
              <a:miter lim="800000"/>
            </a:ln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First year of operation: 2017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Mission: To build the APNIC Development </a:t>
              </a:r>
              <a:r>
                <a:rPr lang="en-US" sz="1600" dirty="0" err="1" smtClean="0"/>
                <a:t>Programme</a:t>
              </a:r>
              <a:endParaRPr lang="en-US" sz="1600" dirty="0"/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Effectively, the “fund raising arm” of APNIC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Two </a:t>
              </a:r>
              <a:r>
                <a:rPr lang="en-US" sz="1600" dirty="0"/>
                <a:t>staff seconded from APNIC: </a:t>
              </a:r>
              <a:br>
                <a:rPr lang="en-US" sz="1600" dirty="0"/>
              </a:br>
              <a:r>
                <a:rPr lang="en-US" sz="1600" b="1" dirty="0"/>
                <a:t>Duncan Macintosh, Sylvia Cadena</a:t>
              </a:r>
            </a:p>
            <a:p>
              <a:pPr marL="285750" indent="-285750">
                <a:spcAft>
                  <a:spcPts val="600"/>
                </a:spcAft>
                <a:buFont typeface="Arial" charset="0"/>
                <a:buChar char="•"/>
              </a:pPr>
              <a:r>
                <a:rPr lang="en-US" sz="1600" dirty="0"/>
                <a:t>Three Board members appointed: </a:t>
              </a:r>
              <a:r>
                <a:rPr lang="en-US" sz="1600" b="1" dirty="0"/>
                <a:t>Edward Tian (CN); Sharad Sanghi (IN); Sylvia Sumarlin (ID</a:t>
              </a:r>
              <a:r>
                <a:rPr lang="en-US" sz="1600" b="1" dirty="0" smtClean="0"/>
                <a:t>)</a:t>
              </a:r>
              <a:endParaRPr lang="en-US" sz="1600" b="1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1CB47C1-DE7C-C84A-8EB5-D715CCC939D7}"/>
              </a:ext>
            </a:extLst>
          </p:cNvPr>
          <p:cNvSpPr txBox="1"/>
          <p:nvPr/>
        </p:nvSpPr>
        <p:spPr>
          <a:xfrm>
            <a:off x="1246269" y="4329283"/>
            <a:ext cx="2434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hlinkClick r:id="rId4"/>
              </a:rPr>
              <a:t>apnic.foundation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2210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APNIC Vision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143734"/>
            <a:ext cx="3312864" cy="3312864"/>
          </a:xfrm>
          <a:prstGeom prst="rect">
            <a:avLst/>
          </a:prstGeom>
          <a:ln w="19050">
            <a:solidFill>
              <a:srgbClr val="C73C2B"/>
            </a:solidFill>
          </a:ln>
        </p:spPr>
      </p:pic>
      <p:grpSp>
        <p:nvGrpSpPr>
          <p:cNvPr id="15" name="Group 14"/>
          <p:cNvGrpSpPr/>
          <p:nvPr/>
        </p:nvGrpSpPr>
        <p:grpSpPr>
          <a:xfrm>
            <a:off x="4394200" y="1147328"/>
            <a:ext cx="4203700" cy="3303062"/>
            <a:chOff x="419774" y="2024445"/>
            <a:chExt cx="6055104" cy="2924702"/>
          </a:xfrm>
        </p:grpSpPr>
        <p:grpSp>
          <p:nvGrpSpPr>
            <p:cNvPr id="17" name="Group 16"/>
            <p:cNvGrpSpPr/>
            <p:nvPr/>
          </p:nvGrpSpPr>
          <p:grpSpPr>
            <a:xfrm>
              <a:off x="6134877" y="2024445"/>
              <a:ext cx="340001" cy="2924702"/>
              <a:chOff x="8026082" y="1813647"/>
              <a:chExt cx="440920" cy="1410391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8026082" y="1813647"/>
                <a:ext cx="440920" cy="0"/>
              </a:xfrm>
              <a:prstGeom prst="line">
                <a:avLst/>
              </a:prstGeom>
              <a:ln w="76200" cap="sq" cmpd="sng">
                <a:solidFill>
                  <a:srgbClr val="C73C2B"/>
                </a:solidFill>
                <a:miter lim="800000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467002" y="1813647"/>
                <a:ext cx="0" cy="1400644"/>
              </a:xfrm>
              <a:prstGeom prst="line">
                <a:avLst/>
              </a:prstGeom>
              <a:ln w="76200" cap="sq" cmpd="sng">
                <a:solidFill>
                  <a:srgbClr val="C73C2B"/>
                </a:solidFill>
                <a:miter lim="800000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8026082" y="3224038"/>
                <a:ext cx="440920" cy="0"/>
              </a:xfrm>
              <a:prstGeom prst="line">
                <a:avLst/>
              </a:prstGeom>
              <a:ln w="76200" cap="sq" cmpd="sng">
                <a:solidFill>
                  <a:srgbClr val="C73C2B"/>
                </a:solidFill>
                <a:miter lim="800000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 flipH="1">
              <a:off x="419774" y="2024445"/>
              <a:ext cx="340001" cy="2924702"/>
              <a:chOff x="8026082" y="1813647"/>
              <a:chExt cx="440920" cy="1410391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8026082" y="1813647"/>
                <a:ext cx="440920" cy="0"/>
              </a:xfrm>
              <a:prstGeom prst="line">
                <a:avLst/>
              </a:prstGeom>
              <a:ln w="76200" cap="sq" cmpd="sng">
                <a:solidFill>
                  <a:srgbClr val="C73C2B"/>
                </a:solidFill>
                <a:miter lim="800000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8467002" y="1813647"/>
                <a:ext cx="0" cy="1400644"/>
              </a:xfrm>
              <a:prstGeom prst="line">
                <a:avLst/>
              </a:prstGeom>
              <a:ln w="76200" cap="sq" cmpd="sng">
                <a:solidFill>
                  <a:srgbClr val="C73C2B"/>
                </a:solidFill>
                <a:miter lim="800000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8026082" y="3224038"/>
                <a:ext cx="440920" cy="0"/>
              </a:xfrm>
              <a:prstGeom prst="line">
                <a:avLst/>
              </a:prstGeom>
              <a:ln w="76200" cap="sq" cmpd="sng">
                <a:solidFill>
                  <a:srgbClr val="C73C2B"/>
                </a:solidFill>
                <a:miter lim="800000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TextBox 15"/>
          <p:cNvSpPr txBox="1"/>
          <p:nvPr/>
        </p:nvSpPr>
        <p:spPr>
          <a:xfrm>
            <a:off x="4539683" y="1030487"/>
            <a:ext cx="3940195" cy="3462844"/>
          </a:xfrm>
          <a:prstGeom prst="rect">
            <a:avLst/>
          </a:prstGeom>
          <a:noFill/>
          <a:ln w="76200" cmpd="sng">
            <a:noFill/>
            <a:miter lim="800000"/>
          </a:ln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sz="3200" i="1" dirty="0"/>
              <a:t>“A global, open, stable and secure Internet that serves the entire Asia Pacific community”</a:t>
            </a:r>
          </a:p>
        </p:txBody>
      </p:sp>
    </p:spTree>
    <p:extLst>
      <p:ext uri="{BB962C8B-B14F-4D97-AF65-F5344CB8AC3E}">
        <p14:creationId xmlns:p14="http://schemas.microsoft.com/office/powerpoint/2010/main" val="75386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Conference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20</a:t>
            </a:fld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7092280" y="4367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53394" y="3659227"/>
            <a:ext cx="4107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err="1" smtClean="0"/>
              <a:t>conference.apnic.net</a:t>
            </a:r>
            <a:r>
              <a:rPr lang="en-US" sz="2000" u="sng" dirty="0" smtClean="0"/>
              <a:t>/46</a:t>
            </a:r>
            <a:endParaRPr lang="en-US" sz="2000" u="sng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736C8C4-196C-0D42-8E8B-3193B9789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7823"/>
            <a:ext cx="9144000" cy="187569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8902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Stay in Touch!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21</a:t>
            </a:fld>
            <a:endParaRPr lang="en-AU"/>
          </a:p>
        </p:txBody>
      </p:sp>
      <p:grpSp>
        <p:nvGrpSpPr>
          <p:cNvPr id="6" name="Group 5"/>
          <p:cNvGrpSpPr/>
          <p:nvPr/>
        </p:nvGrpSpPr>
        <p:grpSpPr>
          <a:xfrm>
            <a:off x="763780" y="1311037"/>
            <a:ext cx="2992659" cy="2807588"/>
            <a:chOff x="763780" y="1311037"/>
            <a:chExt cx="2992659" cy="2807588"/>
          </a:xfrm>
        </p:grpSpPr>
        <p:pic>
          <p:nvPicPr>
            <p:cNvPr id="46" name="Picture 4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113" r="20762"/>
            <a:stretch/>
          </p:blipFill>
          <p:spPr bwMode="auto">
            <a:xfrm>
              <a:off x="2978254" y="3352767"/>
              <a:ext cx="764283" cy="739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6" descr="Modern_Social_Media_buttons_icons_metro_Ctrl-Alt-Design_001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7967" y="1347041"/>
              <a:ext cx="723714" cy="720080"/>
            </a:xfrm>
            <a:prstGeom prst="rect">
              <a:avLst/>
            </a:prstGeom>
          </p:spPr>
        </p:pic>
        <p:pic>
          <p:nvPicPr>
            <p:cNvPr id="48" name="Picture 47" descr="Modern_Social_Media_buttons_icons_metro_Ctrl-Alt-Design_001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00355" y="1343461"/>
              <a:ext cx="720080" cy="727241"/>
            </a:xfrm>
            <a:prstGeom prst="rect">
              <a:avLst/>
            </a:prstGeom>
          </p:spPr>
        </p:pic>
        <p:pic>
          <p:nvPicPr>
            <p:cNvPr id="49" name="Picture 48" descr="Weibo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7707" y="3348140"/>
              <a:ext cx="936104" cy="748883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3780" y="3326537"/>
              <a:ext cx="792088" cy="792088"/>
            </a:xfrm>
            <a:prstGeom prst="rect">
              <a:avLst/>
            </a:prstGeom>
          </p:spPr>
        </p:pic>
        <p:pic>
          <p:nvPicPr>
            <p:cNvPr id="51" name="Picture 50" descr="Flat-Social-media-Icons-01.pn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5293" y="2345460"/>
              <a:ext cx="769062" cy="778227"/>
            </a:xfrm>
            <a:prstGeom prst="rect">
              <a:avLst/>
            </a:prstGeom>
          </p:spPr>
        </p:pic>
        <p:pic>
          <p:nvPicPr>
            <p:cNvPr id="52" name="Picture 51" descr="slideshare-icon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715" y="1311037"/>
              <a:ext cx="792088" cy="792088"/>
            </a:xfrm>
            <a:prstGeom prst="rect">
              <a:avLst/>
            </a:prstGeom>
          </p:spPr>
        </p:pic>
        <p:pic>
          <p:nvPicPr>
            <p:cNvPr id="53" name="Picture 52" descr="Modern_Social_Media_buttons_icons_metro_Ctrl-Alt-Design_001.jpg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64351" y="2334936"/>
              <a:ext cx="792088" cy="799275"/>
            </a:xfrm>
            <a:prstGeom prst="rect">
              <a:avLst/>
            </a:prstGeom>
          </p:spPr>
        </p:pic>
        <p:pic>
          <p:nvPicPr>
            <p:cNvPr id="54" name="Picture 53" descr="logo-square.jp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715" y="2338529"/>
              <a:ext cx="792088" cy="792088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4694876" y="1744051"/>
            <a:ext cx="3898614" cy="1941561"/>
            <a:chOff x="419768" y="2024445"/>
            <a:chExt cx="6055106" cy="2924702"/>
          </a:xfrm>
        </p:grpSpPr>
        <p:grpSp>
          <p:nvGrpSpPr>
            <p:cNvPr id="20" name="Group 19"/>
            <p:cNvGrpSpPr/>
            <p:nvPr/>
          </p:nvGrpSpPr>
          <p:grpSpPr>
            <a:xfrm>
              <a:off x="419768" y="2024445"/>
              <a:ext cx="6055106" cy="2924702"/>
              <a:chOff x="419768" y="2024445"/>
              <a:chExt cx="6055106" cy="2924702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6134871" y="2024445"/>
                <a:ext cx="340003" cy="2924702"/>
                <a:chOff x="8026082" y="1813647"/>
                <a:chExt cx="440923" cy="1410391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8026082" y="1813647"/>
                  <a:ext cx="440920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8467005" y="1813647"/>
                  <a:ext cx="0" cy="1400644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8026082" y="3224038"/>
                  <a:ext cx="440920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/>
              <p:cNvGrpSpPr/>
              <p:nvPr/>
            </p:nvGrpSpPr>
            <p:grpSpPr>
              <a:xfrm flipH="1">
                <a:off x="419768" y="2024445"/>
                <a:ext cx="340005" cy="2924702"/>
                <a:chOff x="8026082" y="1813647"/>
                <a:chExt cx="440925" cy="1410391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>
                  <a:off x="8026082" y="1813647"/>
                  <a:ext cx="440920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8467007" y="1813647"/>
                  <a:ext cx="0" cy="1400644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8026082" y="3224038"/>
                  <a:ext cx="440920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3" name="TextBox 22"/>
            <p:cNvSpPr txBox="1"/>
            <p:nvPr/>
          </p:nvSpPr>
          <p:spPr>
            <a:xfrm>
              <a:off x="758628" y="2024445"/>
              <a:ext cx="5376249" cy="2904488"/>
            </a:xfrm>
            <a:prstGeom prst="rect">
              <a:avLst/>
            </a:prstGeom>
            <a:noFill/>
            <a:ln w="76200" cmpd="sng">
              <a:noFill/>
              <a:miter lim="800000"/>
            </a:ln>
          </p:spPr>
          <p:txBody>
            <a:bodyPr wrap="square" rtlCol="0" anchor="ctr" anchorCtr="0">
              <a:norm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400" u="sng" dirty="0" err="1"/>
                <a:t>blog.apnic.net</a:t>
              </a:r>
              <a:endParaRPr lang="en-US" sz="2400" u="sng" dirty="0"/>
            </a:p>
            <a:p>
              <a:pPr algn="ctr">
                <a:spcAft>
                  <a:spcPts val="600"/>
                </a:spcAft>
              </a:pPr>
              <a:endParaRPr lang="en-US" sz="2400" u="sng" dirty="0"/>
            </a:p>
            <a:p>
              <a:pPr algn="ctr">
                <a:spcAft>
                  <a:spcPts val="600"/>
                </a:spcAft>
              </a:pPr>
              <a:r>
                <a:rPr lang="en-US" sz="2400" u="sng" dirty="0" err="1"/>
                <a:t>apnic.net</a:t>
              </a:r>
              <a:r>
                <a:rPr lang="en-US" sz="2400" u="sng" dirty="0"/>
                <a:t>/social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5937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448"/>
            <a:ext cx="7772400" cy="1022350"/>
          </a:xfrm>
        </p:spPr>
        <p:txBody>
          <a:bodyPr/>
          <a:lstStyle/>
          <a:p>
            <a:r>
              <a:rPr lang="en-US" cap="none" dirty="0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2429783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Activities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3</a:t>
            </a:fld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741" y="1255382"/>
            <a:ext cx="1131590" cy="11315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1388361"/>
            <a:ext cx="256032" cy="8656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388361"/>
            <a:ext cx="256032" cy="8656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95760" y="1559567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/>
              <a:t>Serving APNIC Members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91320" y="2485671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/>
              <a:t>Supporting Regional Internet Development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91320" y="3628426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/>
              <a:t>Cooperating with the Global Internet Community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95536" y="3538479"/>
            <a:ext cx="7897062" cy="1134000"/>
            <a:chOff x="395536" y="2395726"/>
            <a:chExt cx="7897062" cy="1134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2395726"/>
              <a:ext cx="1134000" cy="11340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1720" y="2529909"/>
              <a:ext cx="256032" cy="86563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36566" y="2529909"/>
              <a:ext cx="256032" cy="865632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395536" y="2398434"/>
            <a:ext cx="7888880" cy="1134000"/>
            <a:chOff x="395536" y="3538480"/>
            <a:chExt cx="7888880" cy="1134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538480"/>
              <a:ext cx="1134000" cy="11340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1720" y="3672663"/>
              <a:ext cx="256032" cy="86563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8384" y="3672663"/>
              <a:ext cx="256032" cy="8656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79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820472" y="4948014"/>
            <a:ext cx="288032" cy="162018"/>
          </a:xfrm>
          <a:prstGeom prst="rect">
            <a:avLst/>
          </a:prstGeom>
        </p:spPr>
        <p:txBody>
          <a:bodyPr/>
          <a:lstStyle/>
          <a:p>
            <a:fld id="{38B2A337-2C29-4402-A0A2-E290C184D5D3}" type="slidenum">
              <a:rPr lang="en-AU" kern="0" smtClean="0"/>
              <a:pPr/>
              <a:t>4</a:t>
            </a:fld>
            <a:endParaRPr lang="en-AU" kern="0" dirty="0"/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FE29ECDE-35EC-2E49-B766-A6519B915566}"/>
              </a:ext>
            </a:extLst>
          </p:cNvPr>
          <p:cNvSpPr txBox="1">
            <a:spLocks/>
          </p:cNvSpPr>
          <p:nvPr/>
        </p:nvSpPr>
        <p:spPr>
          <a:xfrm>
            <a:off x="395536" y="205979"/>
            <a:ext cx="8352928" cy="8572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/>
              <a:t>Expenses 2017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211" y="1063229"/>
            <a:ext cx="5685578" cy="365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1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Membership</a:t>
            </a:r>
            <a:endParaRPr lang="en-US" dirty="0"/>
          </a:p>
        </p:txBody>
      </p:sp>
      <p:graphicFrame>
        <p:nvGraphicFramePr>
          <p:cNvPr id="9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345982"/>
              </p:ext>
            </p:extLst>
          </p:nvPr>
        </p:nvGraphicFramePr>
        <p:xfrm>
          <a:off x="406400" y="1200150"/>
          <a:ext cx="8351838" cy="3424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5</a:t>
            </a:fld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7950369" y="471718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As at 31 Dec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432" y="79138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68" t="6631" b="4507"/>
          <a:stretch/>
        </p:blipFill>
        <p:spPr>
          <a:xfrm>
            <a:off x="1803318" y="204419"/>
            <a:ext cx="6945146" cy="457008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349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416673"/>
            <a:ext cx="8352929" cy="4246692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320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7677" y="104703"/>
            <a:ext cx="8352928" cy="857250"/>
          </a:xfrm>
        </p:spPr>
        <p:txBody>
          <a:bodyPr/>
          <a:lstStyle/>
          <a:p>
            <a:r>
              <a:rPr lang="en-US" dirty="0"/>
              <a:t>Community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8</a:t>
            </a:fld>
            <a:endParaRPr lang="en-AU"/>
          </a:p>
        </p:txBody>
      </p:sp>
      <p:sp>
        <p:nvSpPr>
          <p:cNvPr id="52" name="TextBox 51"/>
          <p:cNvSpPr txBox="1"/>
          <p:nvPr/>
        </p:nvSpPr>
        <p:spPr>
          <a:xfrm>
            <a:off x="5107337" y="1071768"/>
            <a:ext cx="3708229" cy="3575516"/>
          </a:xfrm>
          <a:prstGeom prst="rect">
            <a:avLst/>
          </a:prstGeom>
          <a:noFill/>
          <a:ln w="76200" cmpd="sng">
            <a:noFill/>
            <a:miter lim="800000"/>
          </a:ln>
        </p:spPr>
        <p:txBody>
          <a:bodyPr wrap="square" rtlCol="0" anchor="ctr" anchorCtr="0">
            <a:normAutofit/>
          </a:bodyPr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endParaRPr lang="en-US" sz="1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4646101" y="895156"/>
            <a:ext cx="4278972" cy="3739208"/>
            <a:chOff x="419774" y="2024445"/>
            <a:chExt cx="6063300" cy="2924702"/>
          </a:xfrm>
        </p:grpSpPr>
        <p:grpSp>
          <p:nvGrpSpPr>
            <p:cNvPr id="20" name="Group 19"/>
            <p:cNvGrpSpPr/>
            <p:nvPr/>
          </p:nvGrpSpPr>
          <p:grpSpPr>
            <a:xfrm>
              <a:off x="419774" y="2024445"/>
              <a:ext cx="6063300" cy="2924702"/>
              <a:chOff x="419774" y="2024445"/>
              <a:chExt cx="6063300" cy="2924702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6134879" y="2024445"/>
                <a:ext cx="348195" cy="2918641"/>
                <a:chOff x="8026082" y="1813647"/>
                <a:chExt cx="451546" cy="1407468"/>
              </a:xfrm>
            </p:grpSpPr>
            <p:cxnSp>
              <p:nvCxnSpPr>
                <p:cNvPr id="33" name="Straight Connector 32"/>
                <p:cNvCxnSpPr/>
                <p:nvPr/>
              </p:nvCxnSpPr>
              <p:spPr>
                <a:xfrm>
                  <a:off x="8026082" y="1813647"/>
                  <a:ext cx="440920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8477628" y="1813647"/>
                  <a:ext cx="0" cy="1400644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8026082" y="3221115"/>
                  <a:ext cx="440919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Group 26"/>
              <p:cNvGrpSpPr/>
              <p:nvPr/>
            </p:nvGrpSpPr>
            <p:grpSpPr>
              <a:xfrm flipH="1">
                <a:off x="419774" y="2024445"/>
                <a:ext cx="340001" cy="2924702"/>
                <a:chOff x="8026082" y="1813647"/>
                <a:chExt cx="440920" cy="1410391"/>
              </a:xfrm>
            </p:grpSpPr>
            <p:cxnSp>
              <p:nvCxnSpPr>
                <p:cNvPr id="28" name="Straight Connector 27"/>
                <p:cNvCxnSpPr/>
                <p:nvPr/>
              </p:nvCxnSpPr>
              <p:spPr>
                <a:xfrm>
                  <a:off x="8026082" y="1813647"/>
                  <a:ext cx="440920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8467002" y="1813647"/>
                  <a:ext cx="0" cy="1400644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8026082" y="3224038"/>
                  <a:ext cx="440920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1" name="TextBox 20"/>
            <p:cNvSpPr txBox="1"/>
            <p:nvPr/>
          </p:nvSpPr>
          <p:spPr>
            <a:xfrm>
              <a:off x="718571" y="2064338"/>
              <a:ext cx="5443008" cy="2864597"/>
            </a:xfrm>
            <a:prstGeom prst="rect">
              <a:avLst/>
            </a:prstGeom>
            <a:noFill/>
            <a:ln w="76200" cmpd="sng">
              <a:noFill/>
              <a:miter lim="800000"/>
            </a:ln>
          </p:spPr>
          <p:txBody>
            <a:bodyPr wrap="square" rtlCol="0" anchor="ctr" anchorCtr="0">
              <a:normAutofit/>
            </a:bodyPr>
            <a:lstStyle/>
            <a:p>
              <a:pPr marL="285750" indent="-285750">
                <a:spcAft>
                  <a:spcPts val="600"/>
                </a:spcAft>
                <a:buFont typeface="Arial"/>
                <a:buChar char="•"/>
              </a:pPr>
              <a:r>
                <a:rPr lang="en-US" sz="1600" dirty="0"/>
                <a:t>NOGs: Participated in 24 NOGs</a:t>
              </a:r>
            </a:p>
            <a:p>
              <a:pPr marL="285750" indent="-285750">
                <a:spcAft>
                  <a:spcPts val="600"/>
                </a:spcAft>
                <a:buFont typeface="Arial"/>
                <a:buChar char="•"/>
              </a:pPr>
              <a:r>
                <a:rPr lang="en-US" sz="1600" dirty="0"/>
                <a:t>Root servers: J-root installed in NP; in progress at PG and FJ</a:t>
              </a:r>
            </a:p>
            <a:p>
              <a:pPr marL="285750" indent="-285750">
                <a:spcAft>
                  <a:spcPts val="600"/>
                </a:spcAft>
                <a:buFont typeface="Arial"/>
                <a:buChar char="•"/>
              </a:pPr>
              <a:r>
                <a:rPr lang="en-US" sz="1600" dirty="0"/>
                <a:t>MoUs: Sri Lanka CERT|CC, ISC, KISA, APIA, </a:t>
              </a:r>
              <a:r>
                <a:rPr lang="en-US" sz="1600" dirty="0" err="1"/>
                <a:t>Netnod</a:t>
              </a:r>
              <a:endParaRPr lang="en-US" sz="1600" dirty="0"/>
            </a:p>
            <a:p>
              <a:pPr marL="285750" indent="-285750">
                <a:spcAft>
                  <a:spcPts val="600"/>
                </a:spcAft>
                <a:buFont typeface="Arial"/>
                <a:buChar char="•"/>
              </a:pPr>
              <a:r>
                <a:rPr lang="en-AU" sz="1600" dirty="0"/>
                <a:t>I</a:t>
              </a:r>
              <a:r>
                <a:rPr lang="en-US" sz="1600" dirty="0"/>
                <a:t>XP support: </a:t>
              </a:r>
              <a:r>
                <a:rPr lang="en-AU" sz="1600" dirty="0"/>
                <a:t>PG and FJ	</a:t>
              </a:r>
              <a:endParaRPr lang="en-US" sz="1600" dirty="0"/>
            </a:p>
            <a:p>
              <a:pPr marL="285750" indent="-285750">
                <a:spcAft>
                  <a:spcPts val="600"/>
                </a:spcAft>
                <a:buFont typeface="Arial"/>
                <a:buChar char="•"/>
              </a:pPr>
              <a:r>
                <a:rPr lang="en-US" sz="1600" dirty="0"/>
                <a:t>Fellowships: 48 fellows at APNIC 44 (23 female), new Returning Fellows category</a:t>
              </a:r>
            </a:p>
            <a:p>
              <a:pPr marL="285750" indent="-285750">
                <a:spcAft>
                  <a:spcPts val="600"/>
                </a:spcAft>
                <a:buFont typeface="Arial"/>
                <a:buChar char="•"/>
              </a:pPr>
              <a:r>
                <a:rPr lang="en-US" sz="1600" dirty="0"/>
                <a:t>Sponsorship:  40 regional events </a:t>
              </a:r>
              <a:br>
                <a:rPr lang="en-US" sz="1600" dirty="0"/>
              </a:br>
              <a:r>
                <a:rPr lang="en-US" sz="1600" dirty="0"/>
                <a:t>(including 19 NOGs)</a:t>
              </a: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1536" y="116647"/>
            <a:ext cx="576000" cy="57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58075" y="-609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37201F12-D6F4-434A-B8E4-9F81B3E7A586}"/>
              </a:ext>
            </a:extLst>
          </p:cNvPr>
          <p:cNvGrpSpPr/>
          <p:nvPr/>
        </p:nvGrpSpPr>
        <p:grpSpPr>
          <a:xfrm>
            <a:off x="0" y="924567"/>
            <a:ext cx="4797494" cy="4023447"/>
            <a:chOff x="0" y="924567"/>
            <a:chExt cx="4797494" cy="4023447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924567"/>
              <a:ext cx="4797494" cy="4023447"/>
              <a:chOff x="0" y="924567"/>
              <a:chExt cx="4797494" cy="4023447"/>
            </a:xfrm>
          </p:grpSpPr>
          <p:pic>
            <p:nvPicPr>
              <p:cNvPr id="26" name="Picture 25" descr="Region-Blue-01-01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 amt="67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29564"/>
              <a:stretch/>
            </p:blipFill>
            <p:spPr>
              <a:xfrm>
                <a:off x="0" y="924567"/>
                <a:ext cx="4797494" cy="4023447"/>
              </a:xfrm>
              <a:prstGeom prst="rect">
                <a:avLst/>
              </a:prstGeom>
            </p:spPr>
          </p:pic>
          <p:sp>
            <p:nvSpPr>
              <p:cNvPr id="36" name="Oval 35"/>
              <p:cNvSpPr/>
              <p:nvPr/>
            </p:nvSpPr>
            <p:spPr>
              <a:xfrm>
                <a:off x="730131" y="2008599"/>
                <a:ext cx="65003" cy="5730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4365599" y="4262103"/>
                <a:ext cx="65003" cy="5730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124099" y="2291132"/>
                <a:ext cx="65003" cy="5730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497423" y="2468723"/>
                <a:ext cx="65003" cy="5730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364492" y="2533728"/>
                <a:ext cx="65003" cy="5730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270129" y="2185296"/>
                <a:ext cx="65003" cy="5730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319001" y="2051264"/>
                <a:ext cx="65003" cy="5730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051723" y="2024686"/>
                <a:ext cx="65003" cy="5730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431982" y="2203298"/>
                <a:ext cx="65003" cy="5730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853636" y="2270134"/>
                <a:ext cx="65003" cy="5730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911028" y="3230191"/>
                <a:ext cx="65003" cy="5730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489379" y="3629686"/>
                <a:ext cx="65003" cy="5730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093001" y="1736245"/>
                <a:ext cx="65003" cy="5730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264848" y="4337456"/>
                <a:ext cx="65003" cy="5730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6194"/>
              <a:stretch/>
            </p:blipFill>
            <p:spPr>
              <a:xfrm>
                <a:off x="165897" y="3705842"/>
                <a:ext cx="1832301" cy="1014264"/>
              </a:xfrm>
              <a:prstGeom prst="rect">
                <a:avLst/>
              </a:prstGeom>
              <a:ln w="28575">
                <a:solidFill>
                  <a:srgbClr val="004FBB"/>
                </a:solidFill>
              </a:ln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83592" y="4517272"/>
                <a:ext cx="1169508" cy="211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800" dirty="0" err="1">
                    <a:solidFill>
                      <a:schemeClr val="bg1"/>
                    </a:solidFill>
                  </a:rPr>
                  <a:t>PacNOG</a:t>
                </a:r>
                <a:r>
                  <a:rPr lang="en-US" sz="800" dirty="0">
                    <a:solidFill>
                      <a:schemeClr val="bg1"/>
                    </a:solidFill>
                  </a:rPr>
                  <a:t> 30, FJ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977904" y="2183750"/>
              <a:ext cx="3424084" cy="1700245"/>
              <a:chOff x="977904" y="2183750"/>
              <a:chExt cx="3424084" cy="1700245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2168236" y="2327439"/>
                <a:ext cx="65003" cy="5730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977904" y="2823488"/>
                <a:ext cx="65003" cy="5730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732146" y="2916916"/>
                <a:ext cx="65003" cy="5730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334127" y="2269373"/>
                <a:ext cx="65003" cy="5730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2496885" y="2664480"/>
                <a:ext cx="65003" cy="5730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336985" y="3826690"/>
                <a:ext cx="65003" cy="5730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1207213" y="2183750"/>
                <a:ext cx="65003" cy="5730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Oval 54">
              <a:extLst>
                <a:ext uri="{FF2B5EF4-FFF2-40B4-BE49-F238E27FC236}">
                  <a16:creationId xmlns="" xmlns:a16="http://schemas.microsoft.com/office/drawing/2014/main" id="{B40DDF04-D9DA-A94A-819B-E139748B6FB9}"/>
                </a:ext>
              </a:extLst>
            </p:cNvPr>
            <p:cNvSpPr/>
            <p:nvPr/>
          </p:nvSpPr>
          <p:spPr>
            <a:xfrm>
              <a:off x="4378163" y="3880942"/>
              <a:ext cx="65003" cy="5730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="" xmlns:a16="http://schemas.microsoft.com/office/drawing/2014/main" id="{2172ED64-961E-4A49-BCD9-23895F1A101E}"/>
                </a:ext>
              </a:extLst>
            </p:cNvPr>
            <p:cNvSpPr/>
            <p:nvPr/>
          </p:nvSpPr>
          <p:spPr>
            <a:xfrm>
              <a:off x="1387828" y="2266318"/>
              <a:ext cx="65003" cy="5730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="" xmlns:a16="http://schemas.microsoft.com/office/drawing/2014/main" id="{90F8AF38-B6D5-C045-9218-B09DAF7F2957}"/>
                </a:ext>
              </a:extLst>
            </p:cNvPr>
            <p:cNvSpPr/>
            <p:nvPr/>
          </p:nvSpPr>
          <p:spPr>
            <a:xfrm>
              <a:off x="1824438" y="3015960"/>
              <a:ext cx="65003" cy="5730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049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31029"/>
            <a:ext cx="8352928" cy="857250"/>
          </a:xfrm>
        </p:spPr>
        <p:txBody>
          <a:bodyPr/>
          <a:lstStyle/>
          <a:p>
            <a:r>
              <a:rPr lang="en-US" dirty="0"/>
              <a:t>Training &amp; TA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9</a:t>
            </a:fld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7808847" y="2975736"/>
            <a:ext cx="12235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TA- Indonesia</a:t>
            </a: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59225"/>
              </p:ext>
            </p:extLst>
          </p:nvPr>
        </p:nvGraphicFramePr>
        <p:xfrm>
          <a:off x="5148619" y="1047597"/>
          <a:ext cx="3818369" cy="3571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1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166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679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4266">
                <a:tc>
                  <a:txBody>
                    <a:bodyPr/>
                    <a:lstStyle/>
                    <a:p>
                      <a:r>
                        <a:rPr lang="en-US" sz="1200" dirty="0"/>
                        <a:t>Face-to-face</a:t>
                      </a:r>
                      <a:r>
                        <a:rPr lang="en-US" sz="1200" baseline="0" dirty="0"/>
                        <a:t> training</a:t>
                      </a:r>
                    </a:p>
                    <a:p>
                      <a:pPr lvl="1"/>
                      <a:r>
                        <a:rPr lang="en-US" sz="1200" baseline="0" dirty="0"/>
                        <a:t>Locations</a:t>
                      </a:r>
                    </a:p>
                    <a:p>
                      <a:pPr lvl="1"/>
                      <a:r>
                        <a:rPr lang="en-US" sz="1200" dirty="0"/>
                        <a:t>Trainees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61</a:t>
                      </a:r>
                    </a:p>
                    <a:p>
                      <a:pPr algn="r"/>
                      <a:r>
                        <a:rPr lang="en-US" sz="1200" dirty="0"/>
                        <a:t>25 economies; 36 cities</a:t>
                      </a:r>
                    </a:p>
                    <a:p>
                      <a:pPr algn="r"/>
                      <a:r>
                        <a:rPr lang="en-US" sz="1200" dirty="0"/>
                        <a:t>1,988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4266">
                <a:tc>
                  <a:txBody>
                    <a:bodyPr/>
                    <a:lstStyle/>
                    <a:p>
                      <a:r>
                        <a:rPr lang="en-US" sz="1200" dirty="0"/>
                        <a:t>Community Trainers</a:t>
                      </a:r>
                    </a:p>
                    <a:p>
                      <a:pPr lvl="1"/>
                      <a:r>
                        <a:rPr lang="en-US" sz="1200" dirty="0"/>
                        <a:t>Courses</a:t>
                      </a:r>
                    </a:p>
                    <a:p>
                      <a:pPr lvl="1"/>
                      <a:r>
                        <a:rPr lang="en-US" sz="1200" baseline="0" dirty="0"/>
                        <a:t>Economies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11</a:t>
                      </a:r>
                    </a:p>
                    <a:p>
                      <a:pPr algn="r"/>
                      <a:r>
                        <a:rPr lang="en-US" sz="1200" dirty="0"/>
                        <a:t>21</a:t>
                      </a:r>
                    </a:p>
                    <a:p>
                      <a:pPr algn="r"/>
                      <a:r>
                        <a:rPr lang="en-US" sz="12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0190">
                <a:tc>
                  <a:txBody>
                    <a:bodyPr/>
                    <a:lstStyle/>
                    <a:p>
                      <a:r>
                        <a:rPr lang="en-US" sz="1200" dirty="0"/>
                        <a:t>eLearning</a:t>
                      </a:r>
                      <a:r>
                        <a:rPr lang="en-US" sz="1200" baseline="0" dirty="0"/>
                        <a:t> sessions</a:t>
                      </a:r>
                    </a:p>
                    <a:p>
                      <a:pPr lvl="1"/>
                      <a:r>
                        <a:rPr lang="en-US" sz="1200" baseline="0" dirty="0"/>
                        <a:t>Trainees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129</a:t>
                      </a:r>
                    </a:p>
                    <a:p>
                      <a:pPr algn="r"/>
                      <a:r>
                        <a:rPr lang="en-US" sz="1200" dirty="0"/>
                        <a:t>679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0190">
                <a:tc>
                  <a:txBody>
                    <a:bodyPr/>
                    <a:lstStyle/>
                    <a:p>
                      <a:r>
                        <a:rPr lang="en-US" sz="1200" dirty="0"/>
                        <a:t>Training videos</a:t>
                      </a:r>
                    </a:p>
                    <a:p>
                      <a:pPr lvl="1"/>
                      <a:r>
                        <a:rPr lang="en-US" sz="1200" dirty="0"/>
                        <a:t>Views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123</a:t>
                      </a:r>
                    </a:p>
                    <a:p>
                      <a:pPr algn="r"/>
                      <a:r>
                        <a:rPr lang="en-US" sz="1200" dirty="0"/>
                        <a:t>536,805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5883">
                <a:tc>
                  <a:txBody>
                    <a:bodyPr/>
                    <a:lstStyle/>
                    <a:p>
                      <a:r>
                        <a:rPr lang="en-US" sz="1200" dirty="0"/>
                        <a:t>Technical Assistance (TA)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200" dirty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5883">
                <a:tc>
                  <a:txBody>
                    <a:bodyPr/>
                    <a:lstStyle/>
                    <a:p>
                      <a:r>
                        <a:rPr lang="en-US" sz="1200" dirty="0"/>
                        <a:t>Curriculum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New SDN course</a:t>
                      </a:r>
                    </a:p>
                    <a:p>
                      <a:pPr algn="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Network Security course fully updated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98859410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193B279D-AD06-2141-A441-31320F105BB6}"/>
              </a:ext>
            </a:extLst>
          </p:cNvPr>
          <p:cNvGrpSpPr/>
          <p:nvPr/>
        </p:nvGrpSpPr>
        <p:grpSpPr>
          <a:xfrm>
            <a:off x="-5040" y="889319"/>
            <a:ext cx="5232044" cy="4058695"/>
            <a:chOff x="-5040" y="889319"/>
            <a:chExt cx="5232044" cy="4058695"/>
          </a:xfrm>
        </p:grpSpPr>
        <p:grpSp>
          <p:nvGrpSpPr>
            <p:cNvPr id="10" name="Group 9"/>
            <p:cNvGrpSpPr/>
            <p:nvPr/>
          </p:nvGrpSpPr>
          <p:grpSpPr>
            <a:xfrm>
              <a:off x="-5040" y="889319"/>
              <a:ext cx="5232044" cy="3973197"/>
              <a:chOff x="107536" y="836054"/>
              <a:chExt cx="5232044" cy="3973197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07536" y="836054"/>
                <a:ext cx="5232044" cy="3973197"/>
                <a:chOff x="-8819" y="974816"/>
                <a:chExt cx="5232044" cy="3973197"/>
              </a:xfrm>
            </p:grpSpPr>
            <p:pic>
              <p:nvPicPr>
                <p:cNvPr id="46" name="Picture 45" descr="Region-Blue-01-01.png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alphaModFix amt="70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1470" r="24380"/>
                <a:stretch/>
              </p:blipFill>
              <p:spPr>
                <a:xfrm>
                  <a:off x="-8819" y="974816"/>
                  <a:ext cx="5232044" cy="3973197"/>
                </a:xfrm>
                <a:prstGeom prst="rect">
                  <a:avLst/>
                </a:prstGeom>
              </p:spPr>
            </p:pic>
            <p:sp>
              <p:nvSpPr>
                <p:cNvPr id="40" name="Oval 39"/>
                <p:cNvSpPr>
                  <a:spLocks noChangeAspect="1"/>
                </p:cNvSpPr>
                <p:nvPr/>
              </p:nvSpPr>
              <p:spPr>
                <a:xfrm>
                  <a:off x="800518" y="2818828"/>
                  <a:ext cx="72008" cy="72008"/>
                </a:xfrm>
                <a:prstGeom prst="ellipse">
                  <a:avLst/>
                </a:prstGeom>
                <a:solidFill>
                  <a:srgbClr val="FF66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7" name="Oval 46"/>
              <p:cNvSpPr/>
              <p:nvPr/>
            </p:nvSpPr>
            <p:spPr>
              <a:xfrm>
                <a:off x="4573319" y="4187408"/>
                <a:ext cx="70689" cy="61485"/>
              </a:xfrm>
              <a:prstGeom prst="ellipse">
                <a:avLst/>
              </a:prstGeom>
              <a:solidFill>
                <a:srgbClr val="FF6600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256" y="3779796"/>
              <a:ext cx="1945090" cy="1094113"/>
            </a:xfrm>
            <a:prstGeom prst="rect">
              <a:avLst/>
            </a:prstGeom>
            <a:ln w="19050">
              <a:solidFill>
                <a:srgbClr val="004FBB"/>
              </a:solidFill>
            </a:ln>
          </p:spPr>
        </p:pic>
        <p:sp>
          <p:nvSpPr>
            <p:cNvPr id="43" name="TextBox 42"/>
            <p:cNvSpPr txBox="1"/>
            <p:nvPr/>
          </p:nvSpPr>
          <p:spPr>
            <a:xfrm>
              <a:off x="979865" y="4704658"/>
              <a:ext cx="12919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Training, Lao PDR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81829" y="4640237"/>
              <a:ext cx="2296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hlinkClick r:id="rId5"/>
                </a:rPr>
                <a:t>training.apnic.net</a:t>
              </a:r>
              <a:endParaRPr lang="en-US" sz="1400" dirty="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53795" y="1293206"/>
              <a:ext cx="4409306" cy="2826644"/>
              <a:chOff x="253795" y="1293206"/>
              <a:chExt cx="4409306" cy="2826644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253795" y="3904406"/>
                <a:ext cx="178790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396557" y="3227533"/>
                <a:ext cx="70689" cy="61485"/>
              </a:xfrm>
              <a:prstGeom prst="ellipse">
                <a:avLst/>
              </a:prstGeom>
              <a:solidFill>
                <a:srgbClr val="FF6600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920027" y="2614173"/>
                <a:ext cx="70689" cy="61485"/>
              </a:xfrm>
              <a:prstGeom prst="ellipse">
                <a:avLst/>
              </a:prstGeom>
              <a:solidFill>
                <a:srgbClr val="FF6600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154152" y="2236321"/>
                <a:ext cx="70689" cy="61485"/>
              </a:xfrm>
              <a:prstGeom prst="ellipse">
                <a:avLst/>
              </a:prstGeom>
              <a:solidFill>
                <a:srgbClr val="FF6600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1530062" y="2391977"/>
                <a:ext cx="70689" cy="61485"/>
              </a:xfrm>
              <a:prstGeom prst="ellipse">
                <a:avLst/>
              </a:prstGeom>
              <a:solidFill>
                <a:srgbClr val="FF6600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865151" y="2166867"/>
                <a:ext cx="70689" cy="61485"/>
              </a:xfrm>
              <a:prstGeom prst="ellipse">
                <a:avLst/>
              </a:prstGeom>
              <a:solidFill>
                <a:srgbClr val="FF6600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411140" y="2436310"/>
                <a:ext cx="70689" cy="61485"/>
              </a:xfrm>
              <a:prstGeom prst="ellipse">
                <a:avLst/>
              </a:prstGeom>
              <a:solidFill>
                <a:srgbClr val="FF6600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339090" y="2084896"/>
                <a:ext cx="70689" cy="61485"/>
              </a:xfrm>
              <a:prstGeom prst="ellipse">
                <a:avLst/>
              </a:prstGeom>
              <a:solidFill>
                <a:srgbClr val="FF6600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2201166" y="2799497"/>
                <a:ext cx="70689" cy="61485"/>
              </a:xfrm>
              <a:prstGeom prst="ellipse">
                <a:avLst/>
              </a:prstGeom>
              <a:solidFill>
                <a:srgbClr val="FF6600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470457" y="2546155"/>
                <a:ext cx="70689" cy="61485"/>
              </a:xfrm>
              <a:prstGeom prst="ellipse">
                <a:avLst/>
              </a:prstGeom>
              <a:solidFill>
                <a:srgbClr val="FF6600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809660" y="2851140"/>
                <a:ext cx="70689" cy="61485"/>
              </a:xfrm>
              <a:prstGeom prst="ellipse">
                <a:avLst/>
              </a:prstGeom>
              <a:solidFill>
                <a:srgbClr val="FF6600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2236510" y="3203422"/>
                <a:ext cx="70689" cy="61485"/>
              </a:xfrm>
              <a:prstGeom prst="ellipse">
                <a:avLst/>
              </a:prstGeom>
              <a:solidFill>
                <a:srgbClr val="FF6600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2112810" y="2239203"/>
                <a:ext cx="70689" cy="61485"/>
              </a:xfrm>
              <a:prstGeom prst="ellipse">
                <a:avLst/>
              </a:prstGeom>
              <a:solidFill>
                <a:srgbClr val="FF6600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934495" y="3111940"/>
                <a:ext cx="70689" cy="61485"/>
              </a:xfrm>
              <a:prstGeom prst="ellipse">
                <a:avLst/>
              </a:prstGeom>
              <a:solidFill>
                <a:srgbClr val="FF6600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721923" y="2783744"/>
                <a:ext cx="70689" cy="61485"/>
              </a:xfrm>
              <a:prstGeom prst="ellipse">
                <a:avLst/>
              </a:prstGeom>
              <a:solidFill>
                <a:srgbClr val="FF6600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494717" y="2436475"/>
                <a:ext cx="70689" cy="61485"/>
              </a:xfrm>
              <a:prstGeom prst="ellipse">
                <a:avLst/>
              </a:prstGeom>
              <a:solidFill>
                <a:srgbClr val="FF6600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845675" y="2536240"/>
                <a:ext cx="70689" cy="61485"/>
              </a:xfrm>
              <a:prstGeom prst="ellipse">
                <a:avLst/>
              </a:prstGeom>
              <a:solidFill>
                <a:srgbClr val="FF6600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302258" y="2199437"/>
                <a:ext cx="70689" cy="61485"/>
              </a:xfrm>
              <a:prstGeom prst="ellipse">
                <a:avLst/>
              </a:prstGeom>
              <a:solidFill>
                <a:srgbClr val="FF6600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714006" y="2507154"/>
                <a:ext cx="70689" cy="61485"/>
              </a:xfrm>
              <a:prstGeom prst="ellipse">
                <a:avLst/>
              </a:prstGeom>
              <a:solidFill>
                <a:srgbClr val="FF6600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021342" y="1293206"/>
                <a:ext cx="70689" cy="61485"/>
              </a:xfrm>
              <a:prstGeom prst="ellipse">
                <a:avLst/>
              </a:prstGeom>
              <a:solidFill>
                <a:srgbClr val="FF6600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840666" y="3240826"/>
                <a:ext cx="70689" cy="61485"/>
              </a:xfrm>
              <a:prstGeom prst="ellipse">
                <a:avLst/>
              </a:prstGeom>
              <a:solidFill>
                <a:srgbClr val="FF6600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662540" y="2655239"/>
                <a:ext cx="70689" cy="61485"/>
              </a:xfrm>
              <a:prstGeom prst="ellipse">
                <a:avLst/>
              </a:prstGeom>
              <a:solidFill>
                <a:srgbClr val="FF6600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109245" y="2057416"/>
                <a:ext cx="70689" cy="61485"/>
              </a:xfrm>
              <a:prstGeom prst="ellipse">
                <a:avLst/>
              </a:prstGeom>
              <a:solidFill>
                <a:srgbClr val="FF6600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759475" y="2014945"/>
                <a:ext cx="70689" cy="61485"/>
              </a:xfrm>
              <a:prstGeom prst="ellipse">
                <a:avLst/>
              </a:prstGeom>
              <a:solidFill>
                <a:srgbClr val="FF6600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851459" y="2180116"/>
                <a:ext cx="70689" cy="61485"/>
              </a:xfrm>
              <a:prstGeom prst="ellipse">
                <a:avLst/>
              </a:prstGeom>
              <a:solidFill>
                <a:srgbClr val="FF6600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229787" y="3182371"/>
                <a:ext cx="70689" cy="61485"/>
              </a:xfrm>
              <a:prstGeom prst="ellipse">
                <a:avLst/>
              </a:prstGeom>
              <a:solidFill>
                <a:srgbClr val="FF6600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550196" y="3508150"/>
                <a:ext cx="70689" cy="61485"/>
              </a:xfrm>
              <a:prstGeom prst="ellipse">
                <a:avLst/>
              </a:prstGeom>
              <a:solidFill>
                <a:srgbClr val="FF6600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958749" y="2083810"/>
                <a:ext cx="3704352" cy="1540128"/>
                <a:chOff x="958749" y="2083810"/>
                <a:chExt cx="3704352" cy="1540128"/>
              </a:xfrm>
            </p:grpSpPr>
            <p:sp>
              <p:nvSpPr>
                <p:cNvPr id="53" name="Oval 52"/>
                <p:cNvSpPr/>
                <p:nvPr/>
              </p:nvSpPr>
              <p:spPr>
                <a:xfrm>
                  <a:off x="2451524" y="2118631"/>
                  <a:ext cx="70689" cy="61485"/>
                </a:xfrm>
                <a:prstGeom prst="ellipse">
                  <a:avLst/>
                </a:prstGeom>
                <a:solidFill>
                  <a:srgbClr val="FF6600"/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1282867" y="2083810"/>
                  <a:ext cx="70689" cy="61485"/>
                </a:xfrm>
                <a:prstGeom prst="ellipse">
                  <a:avLst/>
                </a:prstGeom>
                <a:solidFill>
                  <a:srgbClr val="FF6600"/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4551314" y="3562453"/>
                  <a:ext cx="70689" cy="61485"/>
                </a:xfrm>
                <a:prstGeom prst="ellipse">
                  <a:avLst/>
                </a:prstGeom>
                <a:solidFill>
                  <a:srgbClr val="FF6600"/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Oval 103"/>
                <p:cNvSpPr/>
                <p:nvPr/>
              </p:nvSpPr>
              <p:spPr>
                <a:xfrm>
                  <a:off x="4592412" y="3558230"/>
                  <a:ext cx="70689" cy="61485"/>
                </a:xfrm>
                <a:prstGeom prst="ellipse">
                  <a:avLst/>
                </a:prstGeom>
                <a:solidFill>
                  <a:srgbClr val="FF6600"/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958749" y="2749945"/>
                  <a:ext cx="70689" cy="61485"/>
                </a:xfrm>
                <a:prstGeom prst="ellipse">
                  <a:avLst/>
                </a:prstGeom>
                <a:solidFill>
                  <a:srgbClr val="FF6600"/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1669948" y="2840257"/>
                  <a:ext cx="70689" cy="61485"/>
                </a:xfrm>
                <a:prstGeom prst="ellipse">
                  <a:avLst/>
                </a:prstGeom>
                <a:solidFill>
                  <a:srgbClr val="FF6600"/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1" name="Oval 70"/>
              <p:cNvSpPr/>
              <p:nvPr/>
            </p:nvSpPr>
            <p:spPr>
              <a:xfrm>
                <a:off x="2539194" y="2603190"/>
                <a:ext cx="70689" cy="61485"/>
              </a:xfrm>
              <a:prstGeom prst="ellipse">
                <a:avLst/>
              </a:prstGeom>
              <a:solidFill>
                <a:srgbClr val="FF6600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2218995" y="1578936"/>
                <a:ext cx="70689" cy="61485"/>
              </a:xfrm>
              <a:prstGeom prst="ellipse">
                <a:avLst/>
              </a:prstGeom>
              <a:solidFill>
                <a:srgbClr val="FF6600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1AE81950-8712-6C4C-ADA4-2BAC15A24F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432" y="79138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7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template blu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0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DDF9A296E7F4479E915DE79A43F05D" ma:contentTypeVersion="4" ma:contentTypeDescription="Create a new document." ma:contentTypeScope="" ma:versionID="d6960abf8f522e0b737d38c595b5fd46">
  <xsd:schema xmlns:xsd="http://www.w3.org/2001/XMLSchema" xmlns:xs="http://www.w3.org/2001/XMLSchema" xmlns:p="http://schemas.microsoft.com/office/2006/metadata/properties" xmlns:ns2="0134a31f-4720-4854-ba8c-a25fc5384a28" xmlns:ns3="3aca21ad-443f-4e74-b301-f32116a9d1a4" targetNamespace="http://schemas.microsoft.com/office/2006/metadata/properties" ma:root="true" ma:fieldsID="0a2e50c8c5d65c2dcb3c9ec935eff175" ns2:_="" ns3:_="">
    <xsd:import namespace="0134a31f-4720-4854-ba8c-a25fc5384a28"/>
    <xsd:import namespace="3aca21ad-443f-4e74-b301-f32116a9d1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34a31f-4720-4854-ba8c-a25fc5384a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a21ad-443f-4e74-b301-f32116a9d1a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913882-B0B1-46E5-908A-D7512ED40C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34a31f-4720-4854-ba8c-a25fc5384a28"/>
    <ds:schemaRef ds:uri="3aca21ad-443f-4e74-b301-f32116a9d1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221CB4-DAC8-4A51-9EFD-B3FC781CA0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77CF83-797D-4272-A3C4-BA72ED4830FD}">
  <ds:schemaRefs>
    <ds:schemaRef ds:uri="http://purl.org/dc/dcmitype/"/>
    <ds:schemaRef ds:uri="http://schemas.microsoft.com/office/2006/documentManagement/types"/>
    <ds:schemaRef ds:uri="0134a31f-4720-4854-ba8c-a25fc5384a28"/>
    <ds:schemaRef ds:uri="http://schemas.microsoft.com/office/infopath/2007/PartnerControls"/>
    <ds:schemaRef ds:uri="http://schemas.microsoft.com/office/2006/metadata/properties"/>
    <ds:schemaRef ds:uri="3aca21ad-443f-4e74-b301-f32116a9d1a4"/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67572</TotalTime>
  <Words>670</Words>
  <Application>Microsoft Macintosh PowerPoint</Application>
  <PresentationFormat>On-screen Show (16:9)</PresentationFormat>
  <Paragraphs>169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Arial</vt:lpstr>
      <vt:lpstr>Presentation template blue</vt:lpstr>
      <vt:lpstr>Custom Design</vt:lpstr>
      <vt:lpstr>APNIC Update</vt:lpstr>
      <vt:lpstr>APNIC Vision</vt:lpstr>
      <vt:lpstr>Activities</vt:lpstr>
      <vt:lpstr>PowerPoint Presentation</vt:lpstr>
      <vt:lpstr>Membership</vt:lpstr>
      <vt:lpstr>IPv4…</vt:lpstr>
      <vt:lpstr>IPv6…</vt:lpstr>
      <vt:lpstr>Community</vt:lpstr>
      <vt:lpstr>Training &amp; TA</vt:lpstr>
      <vt:lpstr>APNIC Academy</vt:lpstr>
      <vt:lpstr>Security</vt:lpstr>
      <vt:lpstr>Pacific CERT Development</vt:lpstr>
      <vt:lpstr>Rootserver support</vt:lpstr>
      <vt:lpstr>DNSSEC KSK Rollover</vt:lpstr>
      <vt:lpstr>ASO Review</vt:lpstr>
      <vt:lpstr>Development and Cooperation</vt:lpstr>
      <vt:lpstr>By subregion</vt:lpstr>
      <vt:lpstr>By subregion</vt:lpstr>
      <vt:lpstr>APNIC Foundation</vt:lpstr>
      <vt:lpstr>Next Conference</vt:lpstr>
      <vt:lpstr>Stay in Touch!</vt:lpstr>
      <vt:lpstr>Thanks!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for using this template</dc:title>
  <dc:creator>Connie</dc:creator>
  <cp:lastModifiedBy>Microsoft Office User</cp:lastModifiedBy>
  <cp:revision>2244</cp:revision>
  <cp:lastPrinted>2017-03-01T23:31:12Z</cp:lastPrinted>
  <dcterms:created xsi:type="dcterms:W3CDTF">2015-09-29T02:45:20Z</dcterms:created>
  <dcterms:modified xsi:type="dcterms:W3CDTF">2018-02-24T04:05:24Z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">
    <vt:lpwstr>Unclassified</vt:lpwstr>
  </property>
  <property fmtid="{D5CDD505-2E9C-101B-9397-08002B2CF9AE}" pid="3" name="ContentTypeId">
    <vt:lpwstr>0x010100D6DDF9A296E7F4479E915DE79A43F05D</vt:lpwstr>
  </property>
</Properties>
</file>