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21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A2B7E-6F7A-4073-B614-A1D0237F0B50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560B1-7CB6-4BE4-9230-E77DE1D8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2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021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918A0-0684-463C-8B57-11C452833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4F52C-4DCA-4FCF-8D9A-9FC4EBC53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BA64E-F8E3-42D3-8400-198C104FE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60F1-8B27-4781-9B42-E0F707D2B8D5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DF4CF-3FB7-41AD-819E-AD0803C3F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0599B-3624-4C68-944B-8E37955E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9FCD-BF85-45A5-A2DC-0D73923E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8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FB3C-3307-4197-BC42-8CAE4F25B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E3456E-E0A9-40F9-A6CF-7549A76CC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0C1C3-9318-4A15-AA71-86B453C1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60F1-8B27-4781-9B42-E0F707D2B8D5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7B483-42D8-45F2-954A-9F7CAD4A2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6CD85-CB3E-4082-A281-7A64BB06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9FCD-BF85-45A5-A2DC-0D73923E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7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E32A43-EDE3-476F-B1D4-D03F1B44E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BEB97-2CF0-403A-98CF-A8E4ACA32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2CC36-7BCE-40FB-9F68-EAA20D43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60F1-8B27-4781-9B42-E0F707D2B8D5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3E655-6E29-4AC2-9F36-B53926523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B6AE-E32D-4EAD-8547-61D355031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9FCD-BF85-45A5-A2DC-0D73923E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63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Backgrou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73" y="46180"/>
            <a:ext cx="10683935" cy="450663"/>
          </a:xfrm>
          <a:prstGeom prst="rect">
            <a:avLst/>
          </a:prstGeom>
        </p:spPr>
        <p:txBody>
          <a:bodyPr lIns="0" tIns="45720" rIns="0" bIns="45720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8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74F18-BD31-4A33-91D8-80697D011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EE623-D280-4EF0-B683-2FECEB56A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DEDC2-CC4C-46C2-A905-728B2133E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60F1-8B27-4781-9B42-E0F707D2B8D5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B2C53-41D2-4873-AC7B-A3421794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5C4F9-8AE1-4516-88F8-1C7328F7C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9FCD-BF85-45A5-A2DC-0D73923E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6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11BF5-F9AA-4D04-8452-FBB630274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FC7CF-9255-4117-ABF5-4F91B5250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69017-EC60-4A2B-81F2-0A4E73E2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60F1-8B27-4781-9B42-E0F707D2B8D5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081AA-695E-4E03-9AEF-664D7241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96813-0950-434F-A38C-65E867C32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9FCD-BF85-45A5-A2DC-0D73923E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3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68F7-1D82-4124-99FF-736741C6F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D1CD6-E25B-40BB-BB8E-4D9F36033A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3762D6-E49A-4562-AEAE-CE0C1EBA0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2CE6E-8CD4-44DB-A4DD-5C9FE1222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60F1-8B27-4781-9B42-E0F707D2B8D5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778A5-45A4-4E1B-84DF-92B53DC70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D464D-566B-4541-883F-5E4407336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9FCD-BF85-45A5-A2DC-0D73923E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2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1FABC-5099-48CB-97E5-247CA9ACC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1250A-8E8B-4C67-8B49-6DFC57E2D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7DF1E-7B70-4A9A-8BE4-9DCE0CA25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841981-C6F2-4974-9FFB-1E4A28F598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7B5AF2-086B-460D-B716-B3D9E5DBDF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FF5A30-8C28-4A91-885C-63C3E2ABE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60F1-8B27-4781-9B42-E0F707D2B8D5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AB9726-E471-4FA6-93B6-C7147DCAB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FA48B4-C959-448E-A879-32E2C4BD7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9FCD-BF85-45A5-A2DC-0D73923E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2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A6CEF-CF3A-4909-B36D-333A487E6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5F4FA2-93CA-4C5D-91BB-7C814B4A1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60F1-8B27-4781-9B42-E0F707D2B8D5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356BDB-08D5-4EF0-A500-FCCEBBDA4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E9427-A16D-42BD-91FB-809B5D2C8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9FCD-BF85-45A5-A2DC-0D73923E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5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562220-E287-47BA-B776-7E7A3A0A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60F1-8B27-4781-9B42-E0F707D2B8D5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E065E1-8D33-48F1-90CD-6D8E2DED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FB27CB-9367-4BE8-B017-6AB727CB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9FCD-BF85-45A5-A2DC-0D73923E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9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BCCE4-F59A-49E5-81EB-5BF3E0F3E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9070D-8171-436D-BDF6-B0784E7F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A667F-1371-4C05-A643-B769F7F88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A3270-9081-4CE4-83C0-D02ED3933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60F1-8B27-4781-9B42-E0F707D2B8D5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C77B5-34C5-44FB-A3B2-104FE31B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B8C9A-9C58-4597-8C24-FD4C6204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9FCD-BF85-45A5-A2DC-0D73923E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3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8774-1960-4BA0-B420-09D78BCC4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2D190-8F64-4657-B126-1D4529354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8C338-F01B-4979-9544-E68F2C3CE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09537-2209-4023-A217-BA2AF865D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60F1-8B27-4781-9B42-E0F707D2B8D5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95066-16E8-45AD-9249-271C15338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1346E-B8AE-4C27-8BEE-E0285E431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9FCD-BF85-45A5-A2DC-0D73923E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7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E9B083-2ADD-4FD6-AC3B-6969AE6D6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BDB84-F497-4D6F-94FB-B13BA151F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BD147-77CB-42D7-A760-173003789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560F1-8B27-4781-9B42-E0F707D2B8D5}" type="datetimeFigureOut">
              <a:rPr lang="en-US" smtClean="0"/>
              <a:t>2/24/2018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C5CDE-DCB9-4824-BAAA-96A00938A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830CE-2F9B-4840-A991-91180D9B1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49FCD-BF85-45A5-A2DC-0D73923E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0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99447-5054-4AF1-B8AF-6AEDFB14BA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73137-2350-48B5-BFDA-071CF5136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4B9B43-5AB5-4B90-B068-53149A1A8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080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28B8D2-4DBF-4B7C-B694-384DEB4CB7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"/>
          <a:stretch/>
        </p:blipFill>
        <p:spPr>
          <a:xfrm>
            <a:off x="8856700" y="830599"/>
            <a:ext cx="2634429" cy="238760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577B6A0-9C6D-4E72-A7D4-64E01582F86F}"/>
              </a:ext>
            </a:extLst>
          </p:cNvPr>
          <p:cNvSpPr txBox="1">
            <a:spLocks/>
          </p:cNvSpPr>
          <p:nvPr/>
        </p:nvSpPr>
        <p:spPr>
          <a:xfrm>
            <a:off x="218365" y="3070746"/>
            <a:ext cx="540728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400" b="1" dirty="0">
                <a:solidFill>
                  <a:srgbClr val="992135"/>
                </a:solidFill>
              </a:rPr>
              <a:t>Asia, Australia and Pacific Islands Regional At-Large Organisation</a:t>
            </a:r>
            <a:endParaRPr lang="en-US" sz="3200" b="1" dirty="0">
              <a:solidFill>
                <a:srgbClr val="9921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98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Shape 199" descr="atlargemap.png"/>
          <p:cNvPicPr preferRelativeResize="0"/>
          <p:nvPr/>
        </p:nvPicPr>
        <p:blipFill rotWithShape="1">
          <a:blip r:embed="rId3">
            <a:alphaModFix/>
          </a:blip>
          <a:srcRect l="3138" b="1854"/>
          <a:stretch/>
        </p:blipFill>
        <p:spPr>
          <a:xfrm>
            <a:off x="1752600" y="1066800"/>
            <a:ext cx="6196682" cy="3564262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/>
          <p:nvPr/>
        </p:nvSpPr>
        <p:spPr>
          <a:xfrm>
            <a:off x="8344600" y="4679350"/>
            <a:ext cx="2323500" cy="1634100"/>
          </a:xfrm>
          <a:prstGeom prst="rect">
            <a:avLst/>
          </a:prstGeom>
          <a:solidFill>
            <a:srgbClr val="9FC5E8"/>
          </a:solidFill>
          <a:ln w="9525" cap="flat" cmpd="sng">
            <a:solidFill>
              <a:srgbClr val="9FC5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marL="292100">
              <a:lnSpc>
                <a:spcPct val="124375"/>
              </a:lnSpc>
              <a:spcBef>
                <a:spcPts val="0"/>
              </a:spcBef>
              <a:buClr>
                <a:schemeClr val="lt1"/>
              </a:buClr>
              <a:buSzPct val="25000"/>
            </a:pPr>
            <a:r>
              <a:rPr lang="en-US" sz="2400" dirty="0"/>
              <a:t>At-Large Community Organizational Structure</a:t>
            </a:r>
          </a:p>
        </p:txBody>
      </p:sp>
      <p:cxnSp>
        <p:nvCxnSpPr>
          <p:cNvPr id="203" name="Shape 203"/>
          <p:cNvCxnSpPr/>
          <p:nvPr/>
        </p:nvCxnSpPr>
        <p:spPr>
          <a:xfrm>
            <a:off x="1610075" y="5823800"/>
            <a:ext cx="6601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04" name="Shape 204"/>
          <p:cNvSpPr txBox="1"/>
          <p:nvPr/>
        </p:nvSpPr>
        <p:spPr>
          <a:xfrm>
            <a:off x="1524000" y="4679625"/>
            <a:ext cx="6820200" cy="3615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algn="ctr"/>
            <a:r>
              <a:rPr lang="en-US" b="1">
                <a:latin typeface="Open Sans"/>
                <a:ea typeface="Open Sans"/>
                <a:cs typeface="Open Sans"/>
                <a:sym typeface="Open Sans"/>
              </a:rPr>
              <a:t>At-Large Advisory Committee (ALAC)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 - </a:t>
            </a:r>
            <a:r>
              <a:rPr lang="en-US" b="1">
                <a:latin typeface="Open Sans"/>
                <a:ea typeface="Open Sans"/>
                <a:cs typeface="Open Sans"/>
                <a:sym typeface="Open Sans"/>
              </a:rPr>
              <a:t>15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 Members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8344100" y="703225"/>
            <a:ext cx="2323500" cy="3976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algn="ctr"/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The At-Large Community of </a:t>
            </a:r>
            <a:r>
              <a:rPr lang="en-US" sz="1200" dirty="0" err="1">
                <a:latin typeface="Open Sans"/>
                <a:ea typeface="Open Sans"/>
                <a:cs typeface="Open Sans"/>
                <a:sym typeface="Open Sans"/>
              </a:rPr>
              <a:t>ALSes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 and individual members are organized into five </a:t>
            </a:r>
            <a:r>
              <a:rPr lang="en-US" sz="1200" b="1" dirty="0">
                <a:latin typeface="Open Sans"/>
                <a:ea typeface="Open Sans"/>
                <a:cs typeface="Open Sans"/>
                <a:sym typeface="Open Sans"/>
              </a:rPr>
              <a:t>Regional At-Large </a:t>
            </a:r>
            <a:r>
              <a:rPr lang="en-US" sz="1200" b="1" dirty="0" err="1">
                <a:latin typeface="Open Sans"/>
                <a:ea typeface="Open Sans"/>
                <a:cs typeface="Open Sans"/>
                <a:sym typeface="Open Sans"/>
              </a:rPr>
              <a:t>Organisations</a:t>
            </a:r>
            <a:r>
              <a:rPr lang="en-US" sz="1200" dirty="0">
                <a:latin typeface="Open Sans"/>
                <a:ea typeface="Open Sans"/>
                <a:cs typeface="Open Sans"/>
                <a:sym typeface="Open Sans"/>
              </a:rPr>
              <a:t> (RALOs) based on their geographic regions</a:t>
            </a:r>
          </a:p>
          <a:p>
            <a:pPr algn="ctr"/>
            <a:endParaRPr lang="en-NZ" sz="1100" dirty="0">
              <a:latin typeface="Open Sans"/>
              <a:ea typeface="Source Sans Pro" charset="0"/>
              <a:cs typeface="Source Sans Pro" charset="0"/>
              <a:sym typeface="Open Sans"/>
            </a:endParaRPr>
          </a:p>
          <a:p>
            <a:pPr algn="ctr"/>
            <a:endParaRPr lang="en-US" sz="1100" dirty="0">
              <a:latin typeface="Open Sans"/>
              <a:ea typeface="Source Sans Pro" charset="0"/>
              <a:cs typeface="Source Sans Pro" charset="0"/>
              <a:sym typeface="Open San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Source Sans Pro" charset="0"/>
                <a:ea typeface="Source Sans Pro" charset="0"/>
                <a:cs typeface="Source Sans Pro" charset="0"/>
              </a:rPr>
              <a:t>Plays an important role in the direction of ICANN, working to ensure that the expansion of the Internet serves the best interest of the Internet end user. </a:t>
            </a:r>
          </a:p>
          <a:p>
            <a:endParaRPr lang="en-US" sz="11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Source Sans Pro" charset="0"/>
                <a:ea typeface="Source Sans Pro" charset="0"/>
                <a:cs typeface="Source Sans Pro" charset="0"/>
              </a:rPr>
              <a:t>Advances policies and services that reduce confusion and abuse while enhancing security, accessibility and stable growth.</a:t>
            </a:r>
            <a:endParaRPr lang="en-US" sz="2000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pic>
        <p:nvPicPr>
          <p:cNvPr id="206" name="Shape 2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05399" y="5472387"/>
            <a:ext cx="241700" cy="25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39825" y="5471481"/>
            <a:ext cx="241700" cy="253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01325" y="5477412"/>
            <a:ext cx="241696" cy="25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Shape 20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>
            <a:off x="2704417" y="5471478"/>
            <a:ext cx="241700" cy="253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507525" y="5472387"/>
            <a:ext cx="241700" cy="25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Shape 2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05399" y="5134625"/>
            <a:ext cx="241700" cy="25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Shape 2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39825" y="5133719"/>
            <a:ext cx="241700" cy="253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01325" y="5139649"/>
            <a:ext cx="241696" cy="25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>
            <a:off x="2704417" y="5133716"/>
            <a:ext cx="241700" cy="253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507525" y="5134625"/>
            <a:ext cx="241700" cy="25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05399" y="5946600"/>
            <a:ext cx="241700" cy="25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39825" y="5945694"/>
            <a:ext cx="241700" cy="253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01325" y="5951624"/>
            <a:ext cx="241696" cy="25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>
            <a:off x="2704417" y="5945691"/>
            <a:ext cx="241700" cy="253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507525" y="5946600"/>
            <a:ext cx="241700" cy="25380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Shape 221"/>
          <p:cNvSpPr txBox="1"/>
          <p:nvPr/>
        </p:nvSpPr>
        <p:spPr>
          <a:xfrm>
            <a:off x="3920525" y="5148100"/>
            <a:ext cx="3888300" cy="52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r>
              <a:rPr lang="en-US" sz="1200" b="1">
                <a:latin typeface="Open Sans"/>
                <a:ea typeface="Open Sans"/>
                <a:cs typeface="Open Sans"/>
                <a:sym typeface="Open Sans"/>
              </a:rPr>
              <a:t>10</a:t>
            </a:r>
            <a:r>
              <a:rPr lang="en-US" sz="1200">
                <a:latin typeface="Open Sans"/>
                <a:ea typeface="Open Sans"/>
                <a:cs typeface="Open Sans"/>
                <a:sym typeface="Open Sans"/>
              </a:rPr>
              <a:t> selected by RALOs to serve on the ALAC</a:t>
            </a:r>
            <a:br>
              <a:rPr lang="en-US" sz="1200"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>
                <a:latin typeface="Open Sans"/>
                <a:ea typeface="Open Sans"/>
                <a:cs typeface="Open Sans"/>
                <a:sym typeface="Open Sans"/>
              </a:rPr>
              <a:t>(</a:t>
            </a:r>
            <a:r>
              <a:rPr lang="en-US" sz="1200" b="1">
                <a:latin typeface="Open Sans"/>
                <a:ea typeface="Open Sans"/>
                <a:cs typeface="Open Sans"/>
                <a:sym typeface="Open Sans"/>
              </a:rPr>
              <a:t>2</a:t>
            </a:r>
            <a:r>
              <a:rPr lang="en-US" sz="1200">
                <a:latin typeface="Open Sans"/>
                <a:ea typeface="Open Sans"/>
                <a:cs typeface="Open Sans"/>
                <a:sym typeface="Open Sans"/>
              </a:rPr>
              <a:t> from each RALO)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3974250" y="5891825"/>
            <a:ext cx="3888300" cy="36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r>
              <a:rPr lang="en-US" sz="1200" b="1">
                <a:latin typeface="Open Sans"/>
                <a:ea typeface="Open Sans"/>
                <a:cs typeface="Open Sans"/>
                <a:sym typeface="Open Sans"/>
              </a:rPr>
              <a:t>5</a:t>
            </a:r>
            <a:r>
              <a:rPr lang="en-US" sz="1200">
                <a:latin typeface="Open Sans"/>
                <a:ea typeface="Open Sans"/>
                <a:cs typeface="Open Sans"/>
                <a:sym typeface="Open Sans"/>
              </a:rPr>
              <a:t> selected by Nom Com to serve on the ALAC</a:t>
            </a:r>
            <a:br>
              <a:rPr lang="en-US" sz="1200"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>
                <a:latin typeface="Open Sans"/>
                <a:ea typeface="Open Sans"/>
                <a:cs typeface="Open Sans"/>
                <a:sym typeface="Open Sans"/>
              </a:rPr>
              <a:t>(</a:t>
            </a:r>
            <a:r>
              <a:rPr lang="en-US" sz="1200" b="1">
                <a:latin typeface="Open Sans"/>
                <a:ea typeface="Open Sans"/>
                <a:cs typeface="Open Sans"/>
                <a:sym typeface="Open Sans"/>
              </a:rPr>
              <a:t>1</a:t>
            </a:r>
            <a:r>
              <a:rPr lang="en-US" sz="1200">
                <a:latin typeface="Open Sans"/>
                <a:ea typeface="Open Sans"/>
                <a:cs typeface="Open Sans"/>
                <a:sym typeface="Open Sans"/>
              </a:rPr>
              <a:t> from each region)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8569725" y="5501850"/>
            <a:ext cx="1938900" cy="75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/>
            <a:r>
              <a:rPr lang="en-US" sz="1200">
                <a:latin typeface="Open Sans"/>
                <a:ea typeface="Open Sans"/>
                <a:cs typeface="Open Sans"/>
                <a:sym typeface="Open Sans"/>
              </a:rPr>
              <a:t>Seat #15 on the ICANN Board is selected by the ALAC and the </a:t>
            </a:r>
            <a:br>
              <a:rPr lang="en-US" sz="1200"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>
                <a:latin typeface="Open Sans"/>
                <a:ea typeface="Open Sans"/>
                <a:cs typeface="Open Sans"/>
                <a:sym typeface="Open Sans"/>
              </a:rPr>
              <a:t>At-Large Community </a:t>
            </a:r>
          </a:p>
        </p:txBody>
      </p:sp>
      <p:pic>
        <p:nvPicPr>
          <p:cNvPr id="224" name="Shape 22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331851" y="4926875"/>
            <a:ext cx="414649" cy="437274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Shape 225"/>
          <p:cNvSpPr/>
          <p:nvPr/>
        </p:nvSpPr>
        <p:spPr>
          <a:xfrm>
            <a:off x="4397401" y="3758474"/>
            <a:ext cx="5625" cy="1800"/>
          </a:xfrm>
          <a:custGeom>
            <a:avLst/>
            <a:gdLst/>
            <a:ahLst/>
            <a:cxnLst/>
            <a:rect l="0" t="0" r="0" b="0"/>
            <a:pathLst>
              <a:path w="18" h="4" extrusionOk="0">
                <a:moveTo>
                  <a:pt x="18" y="3"/>
                </a:moveTo>
                <a:cubicBezTo>
                  <a:pt x="15" y="2"/>
                  <a:pt x="8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3" y="2"/>
                  <a:pt x="10" y="4"/>
                  <a:pt x="15" y="4"/>
                </a:cubicBezTo>
                <a:cubicBezTo>
                  <a:pt x="16" y="4"/>
                  <a:pt x="17" y="4"/>
                  <a:pt x="18" y="3"/>
                </a:cubicBezTo>
                <a:close/>
              </a:path>
            </a:pathLst>
          </a:custGeom>
          <a:solidFill>
            <a:srgbClr val="558D52"/>
          </a:solidFill>
          <a:ln w="9525" cap="flat" cmpd="sng">
            <a:solidFill>
              <a:srgbClr val="558D5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8575" tIns="34275" rIns="68575" bIns="34275" anchor="t" anchorCtr="0">
            <a:noAutofit/>
          </a:bodyPr>
          <a:lstStyle/>
          <a:p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Shape 226"/>
          <p:cNvSpPr/>
          <p:nvPr/>
        </p:nvSpPr>
        <p:spPr>
          <a:xfrm>
            <a:off x="4549801" y="3910874"/>
            <a:ext cx="5625" cy="1800"/>
          </a:xfrm>
          <a:custGeom>
            <a:avLst/>
            <a:gdLst/>
            <a:ahLst/>
            <a:cxnLst/>
            <a:rect l="0" t="0" r="0" b="0"/>
            <a:pathLst>
              <a:path w="18" h="4" extrusionOk="0">
                <a:moveTo>
                  <a:pt x="18" y="3"/>
                </a:moveTo>
                <a:cubicBezTo>
                  <a:pt x="15" y="2"/>
                  <a:pt x="8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3" y="2"/>
                  <a:pt x="10" y="4"/>
                  <a:pt x="15" y="4"/>
                </a:cubicBezTo>
                <a:cubicBezTo>
                  <a:pt x="16" y="4"/>
                  <a:pt x="17" y="4"/>
                  <a:pt x="18" y="3"/>
                </a:cubicBezTo>
                <a:close/>
              </a:path>
            </a:pathLst>
          </a:custGeom>
          <a:solidFill>
            <a:srgbClr val="558D52"/>
          </a:solidFill>
          <a:ln w="9525" cap="flat" cmpd="sng">
            <a:solidFill>
              <a:srgbClr val="558D5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8575" tIns="34275" rIns="68575" bIns="34275" anchor="t" anchorCtr="0">
            <a:noAutofit/>
          </a:bodyPr>
          <a:lstStyle/>
          <a:p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Shape 227"/>
          <p:cNvSpPr/>
          <p:nvPr/>
        </p:nvSpPr>
        <p:spPr>
          <a:xfrm>
            <a:off x="4702201" y="4063274"/>
            <a:ext cx="5625" cy="1800"/>
          </a:xfrm>
          <a:custGeom>
            <a:avLst/>
            <a:gdLst/>
            <a:ahLst/>
            <a:cxnLst/>
            <a:rect l="0" t="0" r="0" b="0"/>
            <a:pathLst>
              <a:path w="18" h="4" extrusionOk="0">
                <a:moveTo>
                  <a:pt x="18" y="3"/>
                </a:moveTo>
                <a:cubicBezTo>
                  <a:pt x="15" y="2"/>
                  <a:pt x="8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3" y="2"/>
                  <a:pt x="10" y="4"/>
                  <a:pt x="15" y="4"/>
                </a:cubicBezTo>
                <a:cubicBezTo>
                  <a:pt x="16" y="4"/>
                  <a:pt x="17" y="4"/>
                  <a:pt x="18" y="3"/>
                </a:cubicBezTo>
                <a:close/>
              </a:path>
            </a:pathLst>
          </a:custGeom>
          <a:solidFill>
            <a:srgbClr val="558D52"/>
          </a:solidFill>
          <a:ln w="9525" cap="flat" cmpd="sng">
            <a:solidFill>
              <a:srgbClr val="558D5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8575" tIns="34275" rIns="68575" bIns="34275" anchor="t" anchorCtr="0">
            <a:noAutofit/>
          </a:bodyPr>
          <a:lstStyle/>
          <a:p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1640400" y="696000"/>
            <a:ext cx="2627700" cy="52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buClr>
                <a:srgbClr val="DE602D"/>
              </a:buClr>
            </a:pPr>
            <a:r>
              <a:rPr lang="en-US" b="1" dirty="0">
                <a:solidFill>
                  <a:srgbClr val="DEE410"/>
                </a:solidFill>
                <a:latin typeface="Open Sans"/>
                <a:ea typeface="Open Sans"/>
                <a:cs typeface="Open Sans"/>
                <a:sym typeface="Open Sans"/>
              </a:rPr>
              <a:t>NARALO</a:t>
            </a:r>
            <a:r>
              <a:rPr lang="en-US" dirty="0">
                <a:solidFill>
                  <a:srgbClr val="DEE41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>
                <a:solidFill>
                  <a:srgbClr val="DEE410"/>
                </a:solidFill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lang="en-US" sz="1200" dirty="0">
                <a:solidFill>
                  <a:srgbClr val="DEE41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 dirty="0">
                <a:solidFill>
                  <a:srgbClr val="DEE410"/>
                </a:solidFill>
                <a:latin typeface="Open Sans"/>
                <a:ea typeface="Open Sans"/>
                <a:cs typeface="Open Sans"/>
                <a:sym typeface="Open Sans"/>
              </a:rPr>
              <a:t>23  </a:t>
            </a:r>
            <a:r>
              <a:rPr lang="en-US" sz="1200" dirty="0" err="1">
                <a:solidFill>
                  <a:srgbClr val="DEE410"/>
                </a:solidFill>
                <a:latin typeface="Open Sans"/>
                <a:ea typeface="Open Sans"/>
                <a:cs typeface="Open Sans"/>
                <a:sym typeface="Open Sans"/>
              </a:rPr>
              <a:t>ALSes</a:t>
            </a:r>
            <a:r>
              <a:rPr lang="en-US" sz="1200" dirty="0">
                <a:solidFill>
                  <a:srgbClr val="DEE410"/>
                </a:solidFill>
                <a:latin typeface="Open Sans"/>
                <a:ea typeface="Open Sans"/>
                <a:cs typeface="Open Sans"/>
                <a:sym typeface="Open Sans"/>
              </a:rPr>
              <a:t> in 3 out of 8 countries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1600200" y="3515700"/>
            <a:ext cx="1524000" cy="90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b="1" dirty="0">
                <a:solidFill>
                  <a:srgbClr val="558D52"/>
                </a:solidFill>
                <a:latin typeface="Open Sans"/>
                <a:ea typeface="Open Sans"/>
                <a:cs typeface="Open Sans"/>
                <a:sym typeface="Open Sans"/>
              </a:rPr>
              <a:t>LACRALO</a:t>
            </a:r>
            <a:r>
              <a:rPr lang="en-US" dirty="0">
                <a:solidFill>
                  <a:srgbClr val="558D5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>
                <a:solidFill>
                  <a:srgbClr val="558D52"/>
                </a:solidFill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lang="en-US" sz="1200" dirty="0">
                <a:solidFill>
                  <a:srgbClr val="558D52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 dirty="0">
                <a:solidFill>
                  <a:srgbClr val="558D52"/>
                </a:solidFill>
                <a:latin typeface="Open Sans"/>
                <a:ea typeface="Open Sans"/>
                <a:cs typeface="Open Sans"/>
                <a:sym typeface="Open Sans"/>
              </a:rPr>
              <a:t>54 </a:t>
            </a:r>
            <a:r>
              <a:rPr lang="en-US" sz="1200" dirty="0" err="1">
                <a:solidFill>
                  <a:srgbClr val="558D52"/>
                </a:solidFill>
                <a:latin typeface="Open Sans"/>
                <a:ea typeface="Open Sans"/>
                <a:cs typeface="Open Sans"/>
                <a:sym typeface="Open Sans"/>
              </a:rPr>
              <a:t>ALSes</a:t>
            </a:r>
            <a:r>
              <a:rPr lang="en-US" sz="1200" dirty="0">
                <a:solidFill>
                  <a:srgbClr val="558D52"/>
                </a:solidFill>
                <a:latin typeface="Open Sans"/>
                <a:ea typeface="Open Sans"/>
                <a:cs typeface="Open Sans"/>
                <a:sym typeface="Open Sans"/>
              </a:rPr>
              <a:t> in</a:t>
            </a:r>
            <a:br>
              <a:rPr lang="en-US" sz="1200" dirty="0">
                <a:solidFill>
                  <a:srgbClr val="558D52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 dirty="0">
                <a:solidFill>
                  <a:srgbClr val="558D52"/>
                </a:solidFill>
                <a:latin typeface="Open Sans"/>
                <a:ea typeface="Open Sans"/>
                <a:cs typeface="Open Sans"/>
                <a:sym typeface="Open Sans"/>
              </a:rPr>
              <a:t>21 out of 33 countries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4268100" y="3964200"/>
            <a:ext cx="1938900" cy="66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C66D29"/>
                </a:solidFill>
                <a:latin typeface="Open Sans"/>
                <a:ea typeface="Open Sans"/>
                <a:cs typeface="Open Sans"/>
                <a:sym typeface="Open Sans"/>
              </a:rPr>
              <a:t>AFRALO</a:t>
            </a:r>
            <a:r>
              <a:rPr lang="en-US" dirty="0">
                <a:solidFill>
                  <a:srgbClr val="C66D29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>
                <a:solidFill>
                  <a:srgbClr val="C66D29"/>
                </a:solidFill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lang="en-US" sz="1200" dirty="0">
                <a:solidFill>
                  <a:srgbClr val="C66D29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 dirty="0">
                <a:solidFill>
                  <a:srgbClr val="C66D29"/>
                </a:solidFill>
                <a:latin typeface="Open Sans"/>
                <a:ea typeface="Open Sans"/>
                <a:cs typeface="Open Sans"/>
                <a:sym typeface="Open Sans"/>
              </a:rPr>
              <a:t>50 </a:t>
            </a:r>
            <a:r>
              <a:rPr lang="en-US" sz="1200" dirty="0" err="1">
                <a:solidFill>
                  <a:srgbClr val="C66D29"/>
                </a:solidFill>
                <a:latin typeface="Open Sans"/>
                <a:ea typeface="Open Sans"/>
                <a:cs typeface="Open Sans"/>
                <a:sym typeface="Open Sans"/>
              </a:rPr>
              <a:t>ALSes</a:t>
            </a:r>
            <a:r>
              <a:rPr lang="en-US" sz="1200" dirty="0">
                <a:solidFill>
                  <a:srgbClr val="C66D29"/>
                </a:solidFill>
                <a:latin typeface="Open Sans"/>
                <a:ea typeface="Open Sans"/>
                <a:cs typeface="Open Sans"/>
                <a:sym typeface="Open Sans"/>
              </a:rPr>
              <a:t> in</a:t>
            </a:r>
            <a:br>
              <a:rPr lang="en-US" sz="1200" dirty="0">
                <a:solidFill>
                  <a:srgbClr val="C66D29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 dirty="0">
                <a:solidFill>
                  <a:srgbClr val="C66D29"/>
                </a:solidFill>
                <a:latin typeface="Open Sans"/>
                <a:ea typeface="Open Sans"/>
                <a:cs typeface="Open Sans"/>
                <a:sym typeface="Open Sans"/>
              </a:rPr>
              <a:t>30 out of 55 countries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7162800" y="2362200"/>
            <a:ext cx="1181400" cy="82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9A1B2D"/>
                </a:solidFill>
                <a:latin typeface="Open Sans"/>
                <a:ea typeface="Open Sans"/>
                <a:cs typeface="Open Sans"/>
                <a:sym typeface="Open Sans"/>
              </a:rPr>
              <a:t>APRALO</a:t>
            </a:r>
            <a:r>
              <a:rPr lang="en-US" dirty="0">
                <a:solidFill>
                  <a:srgbClr val="9A1B2D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dirty="0">
                <a:solidFill>
                  <a:srgbClr val="9A1B2D"/>
                </a:solidFill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lang="en-US" sz="1200" dirty="0">
                <a:solidFill>
                  <a:srgbClr val="9A1B2D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200" dirty="0">
                <a:solidFill>
                  <a:srgbClr val="9A1B2D"/>
                </a:solidFill>
                <a:latin typeface="Open Sans"/>
                <a:ea typeface="Open Sans"/>
                <a:cs typeface="Open Sans"/>
                <a:sym typeface="Open Sans"/>
              </a:rPr>
              <a:t>53 ALSes in 29 out of 74 countries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4549800" y="762000"/>
            <a:ext cx="3747600" cy="314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A4C8B"/>
                </a:solidFill>
                <a:latin typeface="Open Sans"/>
                <a:ea typeface="Open Sans"/>
                <a:cs typeface="Open Sans"/>
                <a:sym typeface="Open Sans"/>
              </a:rPr>
              <a:t>EURALO</a:t>
            </a:r>
            <a:r>
              <a:rPr lang="en-US" sz="1200" dirty="0">
                <a:solidFill>
                  <a:srgbClr val="0A4C8B"/>
                </a:solidFill>
                <a:latin typeface="Open Sans"/>
                <a:ea typeface="Open Sans"/>
                <a:cs typeface="Open Sans"/>
                <a:sym typeface="Open Sans"/>
              </a:rPr>
              <a:t> – 37 </a:t>
            </a:r>
            <a:r>
              <a:rPr lang="en-US" sz="1200" dirty="0" err="1">
                <a:solidFill>
                  <a:srgbClr val="0A4C8B"/>
                </a:solidFill>
                <a:latin typeface="Open Sans"/>
                <a:ea typeface="Open Sans"/>
                <a:cs typeface="Open Sans"/>
                <a:sym typeface="Open Sans"/>
              </a:rPr>
              <a:t>ALSes</a:t>
            </a:r>
            <a:r>
              <a:rPr lang="en-US" sz="1200" dirty="0">
                <a:solidFill>
                  <a:srgbClr val="0A4C8B"/>
                </a:solidFill>
                <a:latin typeface="Open Sans"/>
                <a:ea typeface="Open Sans"/>
                <a:cs typeface="Open Sans"/>
                <a:sym typeface="Open Sans"/>
              </a:rPr>
              <a:t> in 17 out of 78 countries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430" y="-70443"/>
            <a:ext cx="666487" cy="77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9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284982-D727-41C9-A128-D135B958E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558" y="266539"/>
            <a:ext cx="10178442" cy="5725372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EC2E388B-D5F6-4402-8E85-1EBB9666E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NZ" sz="4000" b="1" dirty="0">
                <a:solidFill>
                  <a:schemeClr val="bg1"/>
                </a:solidFill>
              </a:rPr>
              <a:t>UPDATE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64DFC1-B717-4E69-9B19-7527439C9718}"/>
              </a:ext>
            </a:extLst>
          </p:cNvPr>
          <p:cNvSpPr txBox="1"/>
          <p:nvPr/>
        </p:nvSpPr>
        <p:spPr>
          <a:xfrm>
            <a:off x="3849694" y="450376"/>
            <a:ext cx="78737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/>
              <a:t>2018 ICANN meetings </a:t>
            </a:r>
            <a:r>
              <a:rPr lang="en-NZ" dirty="0"/>
              <a:t>– Puerto Rico (March), Panama (June), Barcelona (Oct)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/>
              <a:t>APRALO General Assembly </a:t>
            </a:r>
            <a:r>
              <a:rPr lang="en-NZ" dirty="0"/>
              <a:t>– Abu Dhabi (Oct 2017)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/>
              <a:t> nearly full representation of the 52 At-Large</a:t>
            </a:r>
          </a:p>
          <a:p>
            <a:pPr lvl="1"/>
            <a:r>
              <a:rPr lang="en-NZ" dirty="0"/>
              <a:t>Member organisations to discuss APRALO</a:t>
            </a:r>
          </a:p>
          <a:p>
            <a:pPr lvl="1"/>
            <a:r>
              <a:rPr lang="en-NZ" dirty="0"/>
              <a:t>Activities and goals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/>
              <a:t>Key output  APRALO Decade of Diversity eBook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/>
              <a:t>At Large Structure Criteria Survey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/>
              <a:t>Capacity among ALSes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/>
              <a:t>Participation and Engagement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NZ" dirty="0"/>
              <a:t>How do we get more members involved?</a:t>
            </a:r>
          </a:p>
          <a:p>
            <a:pPr lvl="2"/>
            <a:endParaRPr lang="en-N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1" dirty="0"/>
              <a:t>Outreach activities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/>
              <a:t>APRICOT Kathmandu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/>
              <a:t>APrIGF Vanuatu (Aug)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/>
              <a:t>Global IGF (TBC)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/>
              <a:t>National ALS events</a:t>
            </a:r>
            <a:endParaRPr lang="en-NZ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N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3306C3-C5A0-43E3-BA88-17C138625B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082" t="26751" r="42239" b="37711"/>
          <a:stretch/>
        </p:blipFill>
        <p:spPr>
          <a:xfrm rot="1147354">
            <a:off x="9254403" y="1131926"/>
            <a:ext cx="2033517" cy="243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44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228</Words>
  <Application>Microsoft Office PowerPoint</Application>
  <PresentationFormat>Widescreen</PresentationFormat>
  <Paragraphs>37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Source Sans Pro</vt:lpstr>
      <vt:lpstr>Office Theme</vt:lpstr>
      <vt:lpstr>PowerPoint Presentation</vt:lpstr>
      <vt:lpstr>At-Large Community Organizational Structure</vt:lpstr>
      <vt:lpstr>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Hilyard</dc:creator>
  <cp:lastModifiedBy>Kae</cp:lastModifiedBy>
  <cp:revision>5</cp:revision>
  <dcterms:created xsi:type="dcterms:W3CDTF">2018-02-24T02:23:35Z</dcterms:created>
  <dcterms:modified xsi:type="dcterms:W3CDTF">2018-02-24T02:55:28Z</dcterms:modified>
</cp:coreProperties>
</file>