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7" r:id="rId2"/>
  </p:sldMasterIdLst>
  <p:notesMasterIdLst>
    <p:notesMasterId r:id="rId27"/>
  </p:notesMasterIdLst>
  <p:handoutMasterIdLst>
    <p:handoutMasterId r:id="rId28"/>
  </p:handoutMasterIdLst>
  <p:sldIdLst>
    <p:sldId id="257" r:id="rId3"/>
    <p:sldId id="383" r:id="rId4"/>
    <p:sldId id="384" r:id="rId5"/>
    <p:sldId id="420" r:id="rId6"/>
    <p:sldId id="402" r:id="rId7"/>
    <p:sldId id="372" r:id="rId8"/>
    <p:sldId id="382" r:id="rId9"/>
    <p:sldId id="370" r:id="rId10"/>
    <p:sldId id="393" r:id="rId11"/>
    <p:sldId id="421" r:id="rId12"/>
    <p:sldId id="398" r:id="rId13"/>
    <p:sldId id="359" r:id="rId14"/>
    <p:sldId id="300" r:id="rId15"/>
    <p:sldId id="299" r:id="rId16"/>
    <p:sldId id="422" r:id="rId17"/>
    <p:sldId id="369" r:id="rId18"/>
    <p:sldId id="405" r:id="rId19"/>
    <p:sldId id="399" r:id="rId20"/>
    <p:sldId id="411" r:id="rId21"/>
    <p:sldId id="419" r:id="rId22"/>
    <p:sldId id="311" r:id="rId23"/>
    <p:sldId id="344" r:id="rId24"/>
    <p:sldId id="349" r:id="rId25"/>
    <p:sldId id="312"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BB"/>
    <a:srgbClr val="2372C9"/>
    <a:srgbClr val="590F4A"/>
    <a:srgbClr val="C40836"/>
    <a:srgbClr val="C01B1C"/>
    <a:srgbClr val="70B03D"/>
    <a:srgbClr val="5C5C5C"/>
    <a:srgbClr val="166813"/>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3" autoAdjust="0"/>
    <p:restoredTop sz="76032" autoAdjust="0"/>
  </p:normalViewPr>
  <p:slideViewPr>
    <p:cSldViewPr snapToGrid="0">
      <p:cViewPr varScale="1">
        <p:scale>
          <a:sx n="79" d="100"/>
          <a:sy n="79" d="100"/>
        </p:scale>
        <p:origin x="-1368" y="-104"/>
      </p:cViewPr>
      <p:guideLst>
        <p:guide orient="horz"/>
        <p:guide pos="2880"/>
      </p:guideLst>
    </p:cSldViewPr>
  </p:slideViewPr>
  <p:notesTextViewPr>
    <p:cViewPr>
      <p:scale>
        <a:sx n="1" d="1"/>
        <a:sy n="1" d="1"/>
      </p:scale>
      <p:origin x="0" y="0"/>
    </p:cViewPr>
  </p:notesTextViewPr>
  <p:sorterViewPr>
    <p:cViewPr>
      <p:scale>
        <a:sx n="132" d="100"/>
        <a:sy n="132" d="100"/>
      </p:scale>
      <p:origin x="0" y="4070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2.xml"/><Relationship Id="rId3" Type="http://schemas.microsoft.com/office/2011/relationships/chartColorStyle" Target="colors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localhost//Users/tony/Desktop/ER%20chart%20mockup.xlsx" TargetMode="External"/><Relationship Id="rId2" Type="http://schemas.microsoft.com/office/2011/relationships/chartStyle" Target="style4.xml"/><Relationship Id="rId3" Type="http://schemas.microsoft.com/office/2011/relationships/chartColorStyle" Target="colors4.xml"/></Relationships>
</file>

<file path=ppt/charts/_rels/chart6.xml.rels><?xml version="1.0" encoding="UTF-8" standalone="yes"?>
<Relationships xmlns="http://schemas.openxmlformats.org/package/2006/relationships"><Relationship Id="rId1" Type="http://schemas.openxmlformats.org/officeDocument/2006/relationships/oleObject" Target="file://localhost//Users/tony/Desktop/ER%20chart%20mockup.xlsx" TargetMode="External"/><Relationship Id="rId2" Type="http://schemas.microsoft.com/office/2011/relationships/chartStyle" Target="style5.xml"/><Relationship Id="rId3"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4252410889148"/>
          <c:y val="0.0424991344437337"/>
          <c:w val="0.914625991969671"/>
          <c:h val="0.79151536056693"/>
        </c:manualLayout>
      </c:layout>
      <c:barChart>
        <c:barDir val="col"/>
        <c:grouping val="stacked"/>
        <c:varyColors val="0"/>
        <c:ser>
          <c:idx val="0"/>
          <c:order val="0"/>
          <c:tx>
            <c:strRef>
              <c:f>Sheet1!$B$1</c:f>
              <c:strCache>
                <c:ptCount val="1"/>
                <c:pt idx="0">
                  <c:v>Members</c:v>
                </c:pt>
              </c:strCache>
            </c:strRef>
          </c:tx>
          <c:spPr>
            <a:solidFill>
              <a:schemeClr val="accent1"/>
            </a:solidFill>
            <a:ln>
              <a:noFill/>
            </a:ln>
            <a:effectLst/>
          </c:spPr>
          <c:invertIfNegative val="0"/>
          <c:cat>
            <c:numRef>
              <c:f>Sheet1!$A$2:$A$20</c:f>
              <c:numCache>
                <c:formatCode>General</c:formatCode>
                <c:ptCount val="19"/>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pt idx="13">
                  <c:v>2011.0</c:v>
                </c:pt>
                <c:pt idx="14">
                  <c:v>2012.0</c:v>
                </c:pt>
                <c:pt idx="15">
                  <c:v>2013.0</c:v>
                </c:pt>
                <c:pt idx="16">
                  <c:v>2014.0</c:v>
                </c:pt>
                <c:pt idx="17">
                  <c:v>2015.0</c:v>
                </c:pt>
                <c:pt idx="18">
                  <c:v>2016.0</c:v>
                </c:pt>
              </c:numCache>
            </c:numRef>
          </c:cat>
          <c:val>
            <c:numRef>
              <c:f>Sheet1!$B$2:$B$20</c:f>
              <c:numCache>
                <c:formatCode>General</c:formatCode>
                <c:ptCount val="19"/>
                <c:pt idx="0">
                  <c:v>249.0</c:v>
                </c:pt>
                <c:pt idx="1">
                  <c:v>396.0</c:v>
                </c:pt>
                <c:pt idx="2">
                  <c:v>602.0</c:v>
                </c:pt>
                <c:pt idx="3">
                  <c:v>699.0</c:v>
                </c:pt>
                <c:pt idx="4">
                  <c:v>767.0</c:v>
                </c:pt>
                <c:pt idx="5">
                  <c:v>879.0</c:v>
                </c:pt>
                <c:pt idx="6">
                  <c:v>978.0</c:v>
                </c:pt>
                <c:pt idx="7">
                  <c:v>1157.0</c:v>
                </c:pt>
                <c:pt idx="8">
                  <c:v>1362.0</c:v>
                </c:pt>
                <c:pt idx="9">
                  <c:v>1584.0</c:v>
                </c:pt>
                <c:pt idx="10">
                  <c:v>1855.0</c:v>
                </c:pt>
                <c:pt idx="11">
                  <c:v>2170.0</c:v>
                </c:pt>
                <c:pt idx="12">
                  <c:v>2518.0</c:v>
                </c:pt>
                <c:pt idx="13">
                  <c:v>2947.0</c:v>
                </c:pt>
                <c:pt idx="14">
                  <c:v>3534.0</c:v>
                </c:pt>
                <c:pt idx="15">
                  <c:v>4051.0</c:v>
                </c:pt>
                <c:pt idx="16">
                  <c:v>4618.0</c:v>
                </c:pt>
                <c:pt idx="17">
                  <c:v>5268.0</c:v>
                </c:pt>
                <c:pt idx="18">
                  <c:v>5994.0</c:v>
                </c:pt>
              </c:numCache>
            </c:numRef>
          </c:val>
        </c:ser>
        <c:ser>
          <c:idx val="1"/>
          <c:order val="1"/>
          <c:tx>
            <c:strRef>
              <c:f>Sheet1!$C$1</c:f>
              <c:strCache>
                <c:ptCount val="1"/>
                <c:pt idx="0">
                  <c:v>NIR Sub accounts</c:v>
                </c:pt>
              </c:strCache>
            </c:strRef>
          </c:tx>
          <c:spPr>
            <a:solidFill>
              <a:schemeClr val="accent2"/>
            </a:solidFill>
            <a:ln>
              <a:noFill/>
            </a:ln>
            <a:effectLst/>
          </c:spPr>
          <c:invertIfNegative val="0"/>
          <c:cat>
            <c:numRef>
              <c:f>Sheet1!$A$2:$A$20</c:f>
              <c:numCache>
                <c:formatCode>General</c:formatCode>
                <c:ptCount val="19"/>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pt idx="13">
                  <c:v>2011.0</c:v>
                </c:pt>
                <c:pt idx="14">
                  <c:v>2012.0</c:v>
                </c:pt>
                <c:pt idx="15">
                  <c:v>2013.0</c:v>
                </c:pt>
                <c:pt idx="16">
                  <c:v>2014.0</c:v>
                </c:pt>
                <c:pt idx="17">
                  <c:v>2015.0</c:v>
                </c:pt>
                <c:pt idx="18">
                  <c:v>2016.0</c:v>
                </c:pt>
              </c:numCache>
            </c:numRef>
          </c:cat>
          <c:val>
            <c:numRef>
              <c:f>Sheet1!$C$2:$C$20</c:f>
              <c:numCache>
                <c:formatCode>General</c:formatCode>
                <c:ptCount val="19"/>
                <c:pt idx="0">
                  <c:v>16.0</c:v>
                </c:pt>
                <c:pt idx="1">
                  <c:v>18.0</c:v>
                </c:pt>
                <c:pt idx="2">
                  <c:v>19.0</c:v>
                </c:pt>
                <c:pt idx="3">
                  <c:v>19.0</c:v>
                </c:pt>
                <c:pt idx="4">
                  <c:v>21.0</c:v>
                </c:pt>
                <c:pt idx="5">
                  <c:v>107.0</c:v>
                </c:pt>
                <c:pt idx="6">
                  <c:v>260.0</c:v>
                </c:pt>
                <c:pt idx="7">
                  <c:v>422.0</c:v>
                </c:pt>
                <c:pt idx="8">
                  <c:v>644.0</c:v>
                </c:pt>
                <c:pt idx="9">
                  <c:v>842.0</c:v>
                </c:pt>
                <c:pt idx="10">
                  <c:v>1021.0</c:v>
                </c:pt>
                <c:pt idx="11">
                  <c:v>1200.0</c:v>
                </c:pt>
                <c:pt idx="12">
                  <c:v>1384.0</c:v>
                </c:pt>
                <c:pt idx="13">
                  <c:v>1629.0</c:v>
                </c:pt>
                <c:pt idx="14">
                  <c:v>1874.0</c:v>
                </c:pt>
                <c:pt idx="15">
                  <c:v>2545.0</c:v>
                </c:pt>
                <c:pt idx="16">
                  <c:v>3870.0</c:v>
                </c:pt>
                <c:pt idx="17">
                  <c:v>5168.0</c:v>
                </c:pt>
                <c:pt idx="18">
                  <c:v>6630.0</c:v>
                </c:pt>
              </c:numCache>
            </c:numRef>
          </c:val>
        </c:ser>
        <c:dLbls>
          <c:showLegendKey val="0"/>
          <c:showVal val="0"/>
          <c:showCatName val="0"/>
          <c:showSerName val="0"/>
          <c:showPercent val="0"/>
          <c:showBubbleSize val="0"/>
        </c:dLbls>
        <c:gapWidth val="26"/>
        <c:overlap val="100"/>
        <c:axId val="2073373176"/>
        <c:axId val="-2065133304"/>
      </c:barChart>
      <c:catAx>
        <c:axId val="207337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65133304"/>
        <c:crosses val="autoZero"/>
        <c:auto val="1"/>
        <c:lblAlgn val="ctr"/>
        <c:lblOffset val="100"/>
        <c:noMultiLvlLbl val="0"/>
      </c:catAx>
      <c:valAx>
        <c:axId val="-2065133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73373176"/>
        <c:crosses val="autoZero"/>
        <c:crossBetween val="between"/>
      </c:valAx>
      <c:spPr>
        <a:noFill/>
        <a:ln>
          <a:noFill/>
        </a:ln>
        <a:effectLst/>
      </c:spPr>
    </c:plotArea>
    <c:legend>
      <c:legendPos val="b"/>
      <c:layout>
        <c:manualLayout>
          <c:xMode val="edge"/>
          <c:yMode val="edge"/>
          <c:x val="0.0941526469510734"/>
          <c:y val="0.0590459961104669"/>
          <c:w val="0.464834830106113"/>
          <c:h val="0.06942520628554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9250220968565"/>
          <c:y val="0.0884074235080307"/>
          <c:w val="0.883889007416088"/>
          <c:h val="0.735601201886709"/>
        </c:manualLayout>
      </c:layout>
      <c:areaChart>
        <c:grouping val="stacked"/>
        <c:varyColors val="0"/>
        <c:ser>
          <c:idx val="0"/>
          <c:order val="0"/>
          <c:tx>
            <c:strRef>
              <c:f>Sheet1!$B$1</c:f>
              <c:strCache>
                <c:ptCount val="1"/>
                <c:pt idx="0">
                  <c:v>East Asia</c:v>
                </c:pt>
              </c:strCache>
            </c:strRef>
          </c:tx>
          <c:spPr>
            <a:solidFill>
              <a:schemeClr val="accent1"/>
            </a:solidFill>
            <a:ln>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Sheet1!$B$2:$B$12</c:f>
              <c:numCache>
                <c:formatCode>General</c:formatCode>
                <c:ptCount val="11"/>
                <c:pt idx="0">
                  <c:v>15.0</c:v>
                </c:pt>
                <c:pt idx="1">
                  <c:v>21.0</c:v>
                </c:pt>
                <c:pt idx="2">
                  <c:v>12.0</c:v>
                </c:pt>
                <c:pt idx="3">
                  <c:v>53.0</c:v>
                </c:pt>
                <c:pt idx="4">
                  <c:v>203.0</c:v>
                </c:pt>
                <c:pt idx="5">
                  <c:v>151.0</c:v>
                </c:pt>
                <c:pt idx="6">
                  <c:v>166.0</c:v>
                </c:pt>
                <c:pt idx="7">
                  <c:v>139.0</c:v>
                </c:pt>
                <c:pt idx="8">
                  <c:v>192.0</c:v>
                </c:pt>
                <c:pt idx="9">
                  <c:v>356.0</c:v>
                </c:pt>
                <c:pt idx="10">
                  <c:v>728.0</c:v>
                </c:pt>
              </c:numCache>
            </c:numRef>
          </c:val>
        </c:ser>
        <c:ser>
          <c:idx val="1"/>
          <c:order val="1"/>
          <c:tx>
            <c:strRef>
              <c:f>Sheet1!$C$1</c:f>
              <c:strCache>
                <c:ptCount val="1"/>
                <c:pt idx="0">
                  <c:v>Oceania</c:v>
                </c:pt>
              </c:strCache>
            </c:strRef>
          </c:tx>
          <c:spPr>
            <a:solidFill>
              <a:schemeClr val="accent2"/>
            </a:solidFill>
            <a:ln>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Sheet1!$C$2:$C$12</c:f>
              <c:numCache>
                <c:formatCode>General</c:formatCode>
                <c:ptCount val="11"/>
                <c:pt idx="0">
                  <c:v>6.0</c:v>
                </c:pt>
                <c:pt idx="1">
                  <c:v>18.0</c:v>
                </c:pt>
                <c:pt idx="2">
                  <c:v>9.0</c:v>
                </c:pt>
                <c:pt idx="3">
                  <c:v>76.0</c:v>
                </c:pt>
                <c:pt idx="4">
                  <c:v>214.0</c:v>
                </c:pt>
                <c:pt idx="5">
                  <c:v>222.0</c:v>
                </c:pt>
                <c:pt idx="6">
                  <c:v>151.0</c:v>
                </c:pt>
                <c:pt idx="7">
                  <c:v>150.0</c:v>
                </c:pt>
                <c:pt idx="8">
                  <c:v>120.0</c:v>
                </c:pt>
                <c:pt idx="9">
                  <c:v>151.0</c:v>
                </c:pt>
                <c:pt idx="10">
                  <c:v>269.0</c:v>
                </c:pt>
              </c:numCache>
            </c:numRef>
          </c:val>
        </c:ser>
        <c:ser>
          <c:idx val="2"/>
          <c:order val="2"/>
          <c:tx>
            <c:strRef>
              <c:f>Sheet1!$D$1</c:f>
              <c:strCache>
                <c:ptCount val="1"/>
                <c:pt idx="0">
                  <c:v>South East Asia</c:v>
                </c:pt>
              </c:strCache>
            </c:strRef>
          </c:tx>
          <c:spPr>
            <a:solidFill>
              <a:schemeClr val="accent3"/>
            </a:solidFill>
            <a:ln w="25400">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Sheet1!$D$2:$D$12</c:f>
              <c:numCache>
                <c:formatCode>General</c:formatCode>
                <c:ptCount val="11"/>
                <c:pt idx="0">
                  <c:v>12.0</c:v>
                </c:pt>
                <c:pt idx="1">
                  <c:v>16.0</c:v>
                </c:pt>
                <c:pt idx="2">
                  <c:v>12.0</c:v>
                </c:pt>
                <c:pt idx="3">
                  <c:v>43.0</c:v>
                </c:pt>
                <c:pt idx="4">
                  <c:v>152.0</c:v>
                </c:pt>
                <c:pt idx="5">
                  <c:v>166.0</c:v>
                </c:pt>
                <c:pt idx="6">
                  <c:v>150.0</c:v>
                </c:pt>
                <c:pt idx="7">
                  <c:v>139.0</c:v>
                </c:pt>
                <c:pt idx="8">
                  <c:v>106.0</c:v>
                </c:pt>
                <c:pt idx="9">
                  <c:v>156.0</c:v>
                </c:pt>
                <c:pt idx="10">
                  <c:v>333.0</c:v>
                </c:pt>
              </c:numCache>
            </c:numRef>
          </c:val>
        </c:ser>
        <c:ser>
          <c:idx val="3"/>
          <c:order val="3"/>
          <c:tx>
            <c:strRef>
              <c:f>Sheet1!$E$1</c:f>
              <c:strCache>
                <c:ptCount val="1"/>
                <c:pt idx="0">
                  <c:v>South Asia</c:v>
                </c:pt>
              </c:strCache>
            </c:strRef>
          </c:tx>
          <c:spPr>
            <a:solidFill>
              <a:schemeClr val="accent4"/>
            </a:solidFill>
            <a:ln w="25400">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Sheet1!$E$2:$E$12</c:f>
              <c:numCache>
                <c:formatCode>General</c:formatCode>
                <c:ptCount val="11"/>
                <c:pt idx="0">
                  <c:v>7.0</c:v>
                </c:pt>
                <c:pt idx="1">
                  <c:v>6.0</c:v>
                </c:pt>
                <c:pt idx="2">
                  <c:v>3.0</c:v>
                </c:pt>
                <c:pt idx="3">
                  <c:v>15.0</c:v>
                </c:pt>
                <c:pt idx="4">
                  <c:v>82.0</c:v>
                </c:pt>
                <c:pt idx="5">
                  <c:v>89.0</c:v>
                </c:pt>
                <c:pt idx="6">
                  <c:v>100.0</c:v>
                </c:pt>
                <c:pt idx="7">
                  <c:v>106.0</c:v>
                </c:pt>
                <c:pt idx="8">
                  <c:v>93.0</c:v>
                </c:pt>
                <c:pt idx="9">
                  <c:v>108.0</c:v>
                </c:pt>
                <c:pt idx="10">
                  <c:v>314.0</c:v>
                </c:pt>
              </c:numCache>
            </c:numRef>
          </c:val>
        </c:ser>
        <c:dLbls>
          <c:showLegendKey val="0"/>
          <c:showVal val="0"/>
          <c:showCatName val="0"/>
          <c:showSerName val="0"/>
          <c:showPercent val="0"/>
          <c:showBubbleSize val="0"/>
        </c:dLbls>
        <c:axId val="-2065087272"/>
        <c:axId val="-2065064600"/>
      </c:areaChart>
      <c:catAx>
        <c:axId val="-2065087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65064600"/>
        <c:crosses val="autoZero"/>
        <c:auto val="1"/>
        <c:lblAlgn val="ctr"/>
        <c:lblOffset val="100"/>
        <c:noMultiLvlLbl val="0"/>
      </c:catAx>
      <c:valAx>
        <c:axId val="-2065064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65087272"/>
        <c:crosses val="autoZero"/>
        <c:crossBetween val="midCat"/>
      </c:valAx>
      <c:spPr>
        <a:noFill/>
        <a:ln>
          <a:noFill/>
        </a:ln>
        <a:effectLst/>
      </c:spPr>
    </c:plotArea>
    <c:legend>
      <c:legendPos val="b"/>
      <c:layout>
        <c:manualLayout>
          <c:xMode val="edge"/>
          <c:yMode val="edge"/>
          <c:x val="0.0913701329154184"/>
          <c:y val="0.088057079720594"/>
          <c:w val="0.714549292949751"/>
          <c:h val="0.06734258444290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East Asia</c:v>
                </c:pt>
              </c:strCache>
            </c:strRef>
          </c:tx>
          <c:spPr>
            <a:solidFill>
              <a:schemeClr val="accent1"/>
            </a:solidFill>
            <a:ln>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Sheet1!$B$2:$B$12</c:f>
              <c:numCache>
                <c:formatCode>General</c:formatCode>
                <c:ptCount val="11"/>
                <c:pt idx="0">
                  <c:v>386.0</c:v>
                </c:pt>
                <c:pt idx="1">
                  <c:v>374.0</c:v>
                </c:pt>
                <c:pt idx="2">
                  <c:v>358.0</c:v>
                </c:pt>
                <c:pt idx="3">
                  <c:v>442.0</c:v>
                </c:pt>
                <c:pt idx="4">
                  <c:v>544.0</c:v>
                </c:pt>
                <c:pt idx="5">
                  <c:v>596.0</c:v>
                </c:pt>
                <c:pt idx="6">
                  <c:v>372.0</c:v>
                </c:pt>
                <c:pt idx="7">
                  <c:v>473.0</c:v>
                </c:pt>
                <c:pt idx="8">
                  <c:v>1433.0</c:v>
                </c:pt>
                <c:pt idx="9">
                  <c:v>1084.0</c:v>
                </c:pt>
                <c:pt idx="10">
                  <c:v>1271.0</c:v>
                </c:pt>
              </c:numCache>
            </c:numRef>
          </c:val>
        </c:ser>
        <c:ser>
          <c:idx val="1"/>
          <c:order val="1"/>
          <c:tx>
            <c:strRef>
              <c:f>Sheet1!$C$1</c:f>
              <c:strCache>
                <c:ptCount val="1"/>
                <c:pt idx="0">
                  <c:v>Oceania</c:v>
                </c:pt>
              </c:strCache>
            </c:strRef>
          </c:tx>
          <c:spPr>
            <a:solidFill>
              <a:schemeClr val="accent2"/>
            </a:solidFill>
            <a:ln>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Sheet1!$C$2:$C$12</c:f>
              <c:numCache>
                <c:formatCode>General</c:formatCode>
                <c:ptCount val="11"/>
                <c:pt idx="0">
                  <c:v>186.0</c:v>
                </c:pt>
                <c:pt idx="1">
                  <c:v>198.0</c:v>
                </c:pt>
                <c:pt idx="2">
                  <c:v>244.0</c:v>
                </c:pt>
                <c:pt idx="3">
                  <c:v>213.0</c:v>
                </c:pt>
                <c:pt idx="4">
                  <c:v>350.0</c:v>
                </c:pt>
                <c:pt idx="5">
                  <c:v>300.0</c:v>
                </c:pt>
                <c:pt idx="6">
                  <c:v>214.0</c:v>
                </c:pt>
                <c:pt idx="7">
                  <c:v>298.0</c:v>
                </c:pt>
                <c:pt idx="8">
                  <c:v>435.0</c:v>
                </c:pt>
                <c:pt idx="9">
                  <c:v>342.0</c:v>
                </c:pt>
                <c:pt idx="10">
                  <c:v>402.0</c:v>
                </c:pt>
              </c:numCache>
            </c:numRef>
          </c:val>
        </c:ser>
        <c:ser>
          <c:idx val="2"/>
          <c:order val="2"/>
          <c:tx>
            <c:strRef>
              <c:f>Sheet1!$D$1</c:f>
              <c:strCache>
                <c:ptCount val="1"/>
                <c:pt idx="0">
                  <c:v>South East Asia</c:v>
                </c:pt>
              </c:strCache>
            </c:strRef>
          </c:tx>
          <c:spPr>
            <a:solidFill>
              <a:schemeClr val="accent3"/>
            </a:solidFill>
            <a:ln w="25400">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Sheet1!$D$2:$D$12</c:f>
              <c:numCache>
                <c:formatCode>General</c:formatCode>
                <c:ptCount val="11"/>
                <c:pt idx="0">
                  <c:v>145.0</c:v>
                </c:pt>
                <c:pt idx="1">
                  <c:v>189.0</c:v>
                </c:pt>
                <c:pt idx="2">
                  <c:v>218.0</c:v>
                </c:pt>
                <c:pt idx="3">
                  <c:v>273.0</c:v>
                </c:pt>
                <c:pt idx="4">
                  <c:v>289.0</c:v>
                </c:pt>
                <c:pt idx="5">
                  <c:v>400.0</c:v>
                </c:pt>
                <c:pt idx="6">
                  <c:v>319.0</c:v>
                </c:pt>
                <c:pt idx="7">
                  <c:v>328.0</c:v>
                </c:pt>
                <c:pt idx="8">
                  <c:v>477.0</c:v>
                </c:pt>
                <c:pt idx="9">
                  <c:v>548.0</c:v>
                </c:pt>
                <c:pt idx="10">
                  <c:v>541.0</c:v>
                </c:pt>
              </c:numCache>
            </c:numRef>
          </c:val>
        </c:ser>
        <c:ser>
          <c:idx val="3"/>
          <c:order val="3"/>
          <c:tx>
            <c:strRef>
              <c:f>Sheet1!$E$1</c:f>
              <c:strCache>
                <c:ptCount val="1"/>
                <c:pt idx="0">
                  <c:v>South Asia</c:v>
                </c:pt>
              </c:strCache>
            </c:strRef>
          </c:tx>
          <c:spPr>
            <a:solidFill>
              <a:schemeClr val="accent4"/>
            </a:solidFill>
            <a:ln w="25400">
              <a:noFill/>
            </a:ln>
            <a:effectLst/>
          </c:spP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Sheet1!$E$2:$E$12</c:f>
              <c:numCache>
                <c:formatCode>General</c:formatCode>
                <c:ptCount val="11"/>
                <c:pt idx="0">
                  <c:v>110.0</c:v>
                </c:pt>
                <c:pt idx="1">
                  <c:v>124.0</c:v>
                </c:pt>
                <c:pt idx="2">
                  <c:v>144.0</c:v>
                </c:pt>
                <c:pt idx="3">
                  <c:v>179.0</c:v>
                </c:pt>
                <c:pt idx="4">
                  <c:v>199.0</c:v>
                </c:pt>
                <c:pt idx="5">
                  <c:v>212.0</c:v>
                </c:pt>
                <c:pt idx="6">
                  <c:v>241.0</c:v>
                </c:pt>
                <c:pt idx="7">
                  <c:v>473.0</c:v>
                </c:pt>
                <c:pt idx="8">
                  <c:v>828.0</c:v>
                </c:pt>
                <c:pt idx="9">
                  <c:v>1127.0</c:v>
                </c:pt>
                <c:pt idx="10">
                  <c:v>1187.0</c:v>
                </c:pt>
              </c:numCache>
            </c:numRef>
          </c:val>
        </c:ser>
        <c:dLbls>
          <c:showLegendKey val="0"/>
          <c:showVal val="0"/>
          <c:showCatName val="0"/>
          <c:showSerName val="0"/>
          <c:showPercent val="0"/>
          <c:showBubbleSize val="0"/>
        </c:dLbls>
        <c:axId val="-2065519928"/>
        <c:axId val="-2065516248"/>
      </c:areaChart>
      <c:catAx>
        <c:axId val="-2065519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65516248"/>
        <c:crosses val="autoZero"/>
        <c:auto val="1"/>
        <c:lblAlgn val="ctr"/>
        <c:lblOffset val="100"/>
        <c:noMultiLvlLbl val="0"/>
      </c:catAx>
      <c:valAx>
        <c:axId val="-2065516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65519928"/>
        <c:crosses val="autoZero"/>
        <c:crossBetween val="midCat"/>
      </c:valAx>
      <c:spPr>
        <a:noFill/>
        <a:ln>
          <a:noFill/>
        </a:ln>
        <a:effectLst/>
      </c:spPr>
    </c:plotArea>
    <c:legend>
      <c:legendPos val="b"/>
      <c:layout>
        <c:manualLayout>
          <c:xMode val="edge"/>
          <c:yMode val="edge"/>
          <c:x val="0.0892457951193377"/>
          <c:y val="0.0620815013567652"/>
          <c:w val="0.724162063706922"/>
          <c:h val="0.07312596117764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4463123889012"/>
          <c:y val="0.0487829957427898"/>
          <c:w val="0.801294213837351"/>
          <c:h val="0.845964514581122"/>
        </c:manualLayout>
      </c:layout>
      <c:areaChart>
        <c:grouping val="stacked"/>
        <c:varyColors val="0"/>
        <c:ser>
          <c:idx val="0"/>
          <c:order val="0"/>
          <c:tx>
            <c:strRef>
              <c:f>Sheet1!$B$1</c:f>
              <c:strCache>
                <c:ptCount val="1"/>
                <c:pt idx="0">
                  <c:v>Within APNIC Region</c:v>
                </c:pt>
              </c:strCache>
            </c:strRef>
          </c:tx>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Sheet1!$B$2:$B$12</c:f>
              <c:numCache>
                <c:formatCode>General</c:formatCode>
                <c:ptCount val="11"/>
                <c:pt idx="0">
                  <c:v>0.0</c:v>
                </c:pt>
                <c:pt idx="1">
                  <c:v>0.0</c:v>
                </c:pt>
                <c:pt idx="2">
                  <c:v>0.0</c:v>
                </c:pt>
                <c:pt idx="3">
                  <c:v>0.0</c:v>
                </c:pt>
                <c:pt idx="4">
                  <c:v>0.0</c:v>
                </c:pt>
                <c:pt idx="5" formatCode="#,##0">
                  <c:v>1.611008E6</c:v>
                </c:pt>
                <c:pt idx="6" formatCode="#,##0">
                  <c:v>1.819904E6</c:v>
                </c:pt>
                <c:pt idx="7" formatCode="#,##0">
                  <c:v>1.41952E6</c:v>
                </c:pt>
                <c:pt idx="8" formatCode="#,##0">
                  <c:v>2.74944E6</c:v>
                </c:pt>
                <c:pt idx="9" formatCode="#,##0">
                  <c:v>2.519808E6</c:v>
                </c:pt>
                <c:pt idx="10" formatCode="#,##0">
                  <c:v>4.345088E6</c:v>
                </c:pt>
              </c:numCache>
            </c:numRef>
          </c:val>
        </c:ser>
        <c:ser>
          <c:idx val="1"/>
          <c:order val="1"/>
          <c:tx>
            <c:strRef>
              <c:f>Sheet1!$C$1</c:f>
              <c:strCache>
                <c:ptCount val="1"/>
                <c:pt idx="0">
                  <c:v>Between RIR Regions</c:v>
                </c:pt>
              </c:strCache>
            </c:strRef>
          </c:tx>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Sheet1!$C$2:$C$12</c:f>
              <c:numCache>
                <c:formatCode>General</c:formatCode>
                <c:ptCount val="11"/>
                <c:pt idx="0">
                  <c:v>0.0</c:v>
                </c:pt>
                <c:pt idx="1">
                  <c:v>0.0</c:v>
                </c:pt>
                <c:pt idx="2">
                  <c:v>0.0</c:v>
                </c:pt>
                <c:pt idx="3">
                  <c:v>0.0</c:v>
                </c:pt>
                <c:pt idx="4">
                  <c:v>0.0</c:v>
                </c:pt>
                <c:pt idx="5">
                  <c:v>0.0</c:v>
                </c:pt>
                <c:pt idx="6" formatCode="#,##0">
                  <c:v>1792.0</c:v>
                </c:pt>
                <c:pt idx="7" formatCode="#,##0">
                  <c:v>542720.0</c:v>
                </c:pt>
                <c:pt idx="8" formatCode="#,##0">
                  <c:v>1.101824E6</c:v>
                </c:pt>
                <c:pt idx="9" formatCode="#,##0">
                  <c:v>3.79136E6</c:v>
                </c:pt>
                <c:pt idx="10" formatCode="#,##0">
                  <c:v>3.645696E6</c:v>
                </c:pt>
              </c:numCache>
            </c:numRef>
          </c:val>
        </c:ser>
        <c:dLbls>
          <c:showLegendKey val="0"/>
          <c:showVal val="0"/>
          <c:showCatName val="0"/>
          <c:showSerName val="0"/>
          <c:showPercent val="0"/>
          <c:showBubbleSize val="0"/>
        </c:dLbls>
        <c:axId val="-2110756056"/>
        <c:axId val="-2110752984"/>
      </c:areaChart>
      <c:catAx>
        <c:axId val="-2110756056"/>
        <c:scaling>
          <c:orientation val="minMax"/>
        </c:scaling>
        <c:delete val="0"/>
        <c:axPos val="b"/>
        <c:numFmt formatCode="General" sourceLinked="1"/>
        <c:majorTickMark val="out"/>
        <c:minorTickMark val="none"/>
        <c:tickLblPos val="nextTo"/>
        <c:txPr>
          <a:bodyPr/>
          <a:lstStyle/>
          <a:p>
            <a:pPr>
              <a:defRPr sz="1200"/>
            </a:pPr>
            <a:endParaRPr lang="en-US"/>
          </a:p>
        </c:txPr>
        <c:crossAx val="-2110752984"/>
        <c:crosses val="autoZero"/>
        <c:auto val="1"/>
        <c:lblAlgn val="ctr"/>
        <c:lblOffset val="100"/>
        <c:noMultiLvlLbl val="0"/>
      </c:catAx>
      <c:valAx>
        <c:axId val="-211075298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10756056"/>
        <c:crosses val="autoZero"/>
        <c:crossBetween val="midCat"/>
        <c:majorUnit val="2.0E6"/>
      </c:valAx>
    </c:plotArea>
    <c:legend>
      <c:legendPos val="r"/>
      <c:layout>
        <c:manualLayout>
          <c:xMode val="edge"/>
          <c:yMode val="edge"/>
          <c:x val="0.101345944200644"/>
          <c:y val="0.0183921644639957"/>
          <c:w val="0.241324097669703"/>
          <c:h val="0.21221282741633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'External Engagements by type'!$A$3:$A$11</c:f>
              <c:strCache>
                <c:ptCount val="9"/>
                <c:pt idx="0">
                  <c:v>APNIC Events</c:v>
                </c:pt>
                <c:pt idx="1">
                  <c:v>Global Technical Coordination</c:v>
                </c:pt>
                <c:pt idx="2">
                  <c:v>Regional Technical Development</c:v>
                </c:pt>
                <c:pt idx="3">
                  <c:v>Intergovernmental</c:v>
                </c:pt>
                <c:pt idx="4">
                  <c:v>Internet Governance</c:v>
                </c:pt>
                <c:pt idx="5">
                  <c:v>Member Outreach</c:v>
                </c:pt>
                <c:pt idx="6">
                  <c:v>NOG</c:v>
                </c:pt>
                <c:pt idx="7">
                  <c:v>Security</c:v>
                </c:pt>
                <c:pt idx="8">
                  <c:v>Training / Technical Assistance</c:v>
                </c:pt>
              </c:strCache>
            </c:strRef>
          </c:cat>
          <c:val>
            <c:numRef>
              <c:f>'External Engagements by type'!$B$3:$B$11</c:f>
              <c:numCache>
                <c:formatCode>General</c:formatCode>
                <c:ptCount val="9"/>
                <c:pt idx="0">
                  <c:v>2.0</c:v>
                </c:pt>
                <c:pt idx="1">
                  <c:v>27.0</c:v>
                </c:pt>
                <c:pt idx="2">
                  <c:v>17.0</c:v>
                </c:pt>
                <c:pt idx="3">
                  <c:v>13.0</c:v>
                </c:pt>
                <c:pt idx="4">
                  <c:v>10.0</c:v>
                </c:pt>
                <c:pt idx="5">
                  <c:v>17.0</c:v>
                </c:pt>
                <c:pt idx="6">
                  <c:v>16.0</c:v>
                </c:pt>
                <c:pt idx="7">
                  <c:v>27.0</c:v>
                </c:pt>
                <c:pt idx="8">
                  <c:v>57.0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2153086842405"/>
          <c:y val="0.0436399772322963"/>
          <c:w val="0.295735111915358"/>
          <c:h val="0.91953613353188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'Engagements by subregion'!$A$6:$A$10</c:f>
              <c:strCache>
                <c:ptCount val="5"/>
                <c:pt idx="0">
                  <c:v>South Asia</c:v>
                </c:pt>
                <c:pt idx="1">
                  <c:v>South East Asia</c:v>
                </c:pt>
                <c:pt idx="2">
                  <c:v>East Asia</c:v>
                </c:pt>
                <c:pt idx="3">
                  <c:v>Oceania</c:v>
                </c:pt>
                <c:pt idx="4">
                  <c:v>Global</c:v>
                </c:pt>
              </c:strCache>
            </c:strRef>
          </c:cat>
          <c:val>
            <c:numRef>
              <c:f>'Engagements by subregion'!$B$6:$B$10</c:f>
              <c:numCache>
                <c:formatCode>General</c:formatCode>
                <c:ptCount val="5"/>
                <c:pt idx="0">
                  <c:v>33.0</c:v>
                </c:pt>
                <c:pt idx="1">
                  <c:v>57.0</c:v>
                </c:pt>
                <c:pt idx="2">
                  <c:v>23.0</c:v>
                </c:pt>
                <c:pt idx="3">
                  <c:v>39.0</c:v>
                </c:pt>
                <c:pt idx="4">
                  <c:v>34.0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7617700318795"/>
          <c:y val="0.327115211344956"/>
          <c:w val="0.260762299107407"/>
          <c:h val="0.3457695773100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C8978F-084F-2242-BE59-6B7510566B88}" type="datetimeFigureOut">
              <a:rPr lang="en-US" smtClean="0"/>
              <a:t>26/02/17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A67948-5472-9743-A482-DF4607B7371A}" type="slidenum">
              <a:rPr lang="en-US" smtClean="0"/>
              <a:t>‹#›</a:t>
            </a:fld>
            <a:endParaRPr lang="en-US"/>
          </a:p>
        </p:txBody>
      </p:sp>
    </p:spTree>
    <p:extLst>
      <p:ext uri="{BB962C8B-B14F-4D97-AF65-F5344CB8AC3E}">
        <p14:creationId xmlns:p14="http://schemas.microsoft.com/office/powerpoint/2010/main" val="509377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26/02/17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a:t>
            </a:fld>
            <a:endParaRPr lang="en-AU"/>
          </a:p>
        </p:txBody>
      </p:sp>
    </p:spTree>
    <p:extLst>
      <p:ext uri="{BB962C8B-B14F-4D97-AF65-F5344CB8AC3E}">
        <p14:creationId xmlns:p14="http://schemas.microsoft.com/office/powerpoint/2010/main" val="18176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regional development now</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11</a:t>
            </a:fld>
            <a:endParaRPr lang="en-AU"/>
          </a:p>
        </p:txBody>
      </p:sp>
    </p:spTree>
    <p:extLst>
      <p:ext uri="{BB962C8B-B14F-4D97-AF65-F5344CB8AC3E}">
        <p14:creationId xmlns:p14="http://schemas.microsoft.com/office/powerpoint/2010/main" val="144315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Training continues to be in high demand across the region</a:t>
            </a:r>
          </a:p>
          <a:p>
            <a:pPr marL="171450" indent="-171450">
              <a:buFont typeface="Arial" charset="0"/>
              <a:buChar char="•"/>
            </a:pPr>
            <a:r>
              <a:rPr lang="en-US" baseline="0" dirty="0" smtClean="0"/>
              <a:t>In 2016 we visited 25 locations to deliver 62 face to face courses</a:t>
            </a:r>
          </a:p>
          <a:p>
            <a:pPr marL="171450" indent="-171450">
              <a:buFont typeface="Arial" charset="0"/>
              <a:buChar char="•"/>
            </a:pPr>
            <a:r>
              <a:rPr lang="en-US" baseline="0" dirty="0" smtClean="0"/>
              <a:t>APNIC was helped in this </a:t>
            </a:r>
            <a:r>
              <a:rPr lang="en-US" baseline="0" dirty="0" err="1" smtClean="0"/>
              <a:t>endeavour</a:t>
            </a:r>
            <a:r>
              <a:rPr lang="en-US" baseline="0" dirty="0" smtClean="0"/>
              <a:t> by nine community trainers</a:t>
            </a:r>
          </a:p>
          <a:p>
            <a:pPr marL="171450" indent="-171450">
              <a:buFont typeface="Arial" charset="0"/>
              <a:buChar char="•"/>
            </a:pPr>
            <a:r>
              <a:rPr lang="en-US" baseline="0" dirty="0" smtClean="0"/>
              <a:t>If you’ve not heard of this </a:t>
            </a:r>
            <a:r>
              <a:rPr lang="en-AU" baseline="0" dirty="0" smtClean="0"/>
              <a:t>initiative, it is something APNIC started last year, and nine recognised technical experts</a:t>
            </a:r>
            <a:r>
              <a:rPr lang="en-US" baseline="0" dirty="0" smtClean="0"/>
              <a:t> in the region volunteered to help support APNIC’s training by extending its reach</a:t>
            </a:r>
          </a:p>
          <a:p>
            <a:pPr marL="171450" indent="-171450">
              <a:buFont typeface="Arial" charset="0"/>
              <a:buChar char="•"/>
            </a:pPr>
            <a:r>
              <a:rPr lang="en-US" baseline="0" dirty="0" smtClean="0"/>
              <a:t>APNIC hopes to expand the number of community trainers in 2017, so if you’re interested in finding out more, get in touch with </a:t>
            </a:r>
            <a:r>
              <a:rPr lang="en-US" baseline="0" dirty="0" err="1" smtClean="0"/>
              <a:t>Nurul</a:t>
            </a:r>
            <a:r>
              <a:rPr lang="en-US" baseline="0" dirty="0" smtClean="0"/>
              <a:t>, APNIC’s training manager who can tell you more</a:t>
            </a:r>
          </a:p>
          <a:p>
            <a:endParaRPr lang="en-US" baseline="0" dirty="0" smtClean="0"/>
          </a:p>
        </p:txBody>
      </p:sp>
      <p:sp>
        <p:nvSpPr>
          <p:cNvPr id="4" name="Slide Number Placeholder 3"/>
          <p:cNvSpPr>
            <a:spLocks noGrp="1"/>
          </p:cNvSpPr>
          <p:nvPr>
            <p:ph type="sldNum" sz="quarter" idx="10"/>
          </p:nvPr>
        </p:nvSpPr>
        <p:spPr/>
        <p:txBody>
          <a:bodyPr/>
          <a:lstStyle/>
          <a:p>
            <a:fld id="{51760B50-68CE-4856-A7F5-953E39274F9E}" type="slidenum">
              <a:rPr lang="en-AU" smtClean="0"/>
              <a:t>12</a:t>
            </a:fld>
            <a:endParaRPr lang="en-AU"/>
          </a:p>
        </p:txBody>
      </p:sp>
    </p:spTree>
    <p:extLst>
      <p:ext uri="{BB962C8B-B14F-4D97-AF65-F5344CB8AC3E}">
        <p14:creationId xmlns:p14="http://schemas.microsoft.com/office/powerpoint/2010/main" val="391324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APNIC</a:t>
            </a:r>
            <a:r>
              <a:rPr lang="en-US" baseline="0" dirty="0" smtClean="0"/>
              <a:t> was extremely active in the security field in 2016.  We know this is very important to Members, and that was confirmed in the APNIC Survey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The knowledge and contacts developed by APNIC’s participation in the security community were brought back to share within the APNIC community </a:t>
            </a:r>
            <a:r>
              <a:rPr lang="mr-IN" baseline="0" dirty="0" smtClean="0"/>
              <a:t>–</a:t>
            </a:r>
            <a:r>
              <a:rPr lang="en-US" baseline="0" dirty="0" smtClean="0"/>
              <a:t> a great example is the hosting of FIRST TC meetings at APNIC conferences but also SANOG and a FIRST-supported training session at PACNOG 19</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APNIC is proud to have played a role in helping Tonga establish </a:t>
            </a:r>
            <a:r>
              <a:rPr lang="en-US" baseline="0" dirty="0" err="1" smtClean="0"/>
              <a:t>CERT.to</a:t>
            </a:r>
            <a:r>
              <a:rPr lang="en-US" baseline="0" dirty="0" smtClean="0"/>
              <a:t>, and this has sparked interest from other Pacific Island states on developing their own security response capabilities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To continue to boost APNIC’s security efforts, a second security specialist will be recruited this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13</a:t>
            </a:fld>
            <a:endParaRPr lang="en-AU"/>
          </a:p>
        </p:txBody>
      </p:sp>
    </p:spTree>
    <p:extLst>
      <p:ext uri="{BB962C8B-B14F-4D97-AF65-F5344CB8AC3E}">
        <p14:creationId xmlns:p14="http://schemas.microsoft.com/office/powerpoint/2010/main" val="141257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APNIC</a:t>
            </a:r>
            <a:r>
              <a:rPr lang="en-US" baseline="0" dirty="0" smtClean="0"/>
              <a:t> has actively promoted IPv6 / developed IPv6 capacity through t</a:t>
            </a:r>
            <a:r>
              <a:rPr lang="en-US" dirty="0" smtClean="0"/>
              <a:t>raining, technical presentations, and working</a:t>
            </a:r>
            <a:r>
              <a:rPr lang="en-US" baseline="0" dirty="0" smtClean="0"/>
              <a:t> with government policy makers</a:t>
            </a:r>
          </a:p>
          <a:p>
            <a:pPr marL="171450" indent="-171450">
              <a:buFont typeface="Arial" charset="0"/>
              <a:buChar char="•"/>
            </a:pPr>
            <a:r>
              <a:rPr lang="en-US" dirty="0" smtClean="0"/>
              <a:t>We remain committed to</a:t>
            </a:r>
            <a:r>
              <a:rPr lang="en-US" baseline="0" dirty="0" smtClean="0"/>
              <a:t> promoting IPv6 and helping increase its adoption </a:t>
            </a:r>
            <a:r>
              <a:rPr lang="mr-IN" baseline="0" dirty="0" smtClean="0"/>
              <a:t>–</a:t>
            </a:r>
            <a:r>
              <a:rPr lang="en-US" baseline="0" dirty="0" smtClean="0"/>
              <a:t> as I said earlier, there were some notable IPv6 deployments in the region this year, and APNIC was pleased to be able to help provide advice and testing assistance to at least one of those deployments in 2016</a:t>
            </a:r>
          </a:p>
          <a:p>
            <a:pPr marL="171450" indent="-171450">
              <a:buFont typeface="Arial" charset="0"/>
              <a:buChar char="•"/>
            </a:pPr>
            <a:r>
              <a:rPr lang="en-US" baseline="0" dirty="0" smtClean="0"/>
              <a:t>It’s not just reaching network operators </a:t>
            </a:r>
            <a:r>
              <a:rPr lang="mr-IN" baseline="0" dirty="0" smtClean="0"/>
              <a:t>–</a:t>
            </a:r>
            <a:r>
              <a:rPr lang="en-US" baseline="0" dirty="0" smtClean="0"/>
              <a:t> APNIC is also active in convincing government policy makers to include IPv6 among their priorities to help drive greater understanding and adoption</a:t>
            </a:r>
          </a:p>
          <a:p>
            <a:endParaRPr lang="en-US" baseline="0" dirty="0" smtClean="0"/>
          </a:p>
        </p:txBody>
      </p:sp>
      <p:sp>
        <p:nvSpPr>
          <p:cNvPr id="4" name="Slide Number Placeholder 3"/>
          <p:cNvSpPr>
            <a:spLocks noGrp="1"/>
          </p:cNvSpPr>
          <p:nvPr>
            <p:ph type="sldNum" sz="quarter" idx="10"/>
          </p:nvPr>
        </p:nvSpPr>
        <p:spPr/>
        <p:txBody>
          <a:bodyPr/>
          <a:lstStyle/>
          <a:p>
            <a:fld id="{51760B50-68CE-4856-A7F5-953E39274F9E}" type="slidenum">
              <a:rPr lang="en-AU" smtClean="0"/>
              <a:pPr/>
              <a:t>14</a:t>
            </a:fld>
            <a:endParaRPr lang="en-AU"/>
          </a:p>
        </p:txBody>
      </p:sp>
    </p:spTree>
    <p:extLst>
      <p:ext uri="{BB962C8B-B14F-4D97-AF65-F5344CB8AC3E}">
        <p14:creationId xmlns:p14="http://schemas.microsoft.com/office/powerpoint/2010/main" val="283963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The conferences seem to keep on growing in attendees and participation, and I hope you have all found this week to be a productive one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Both APRICOT 2016 and APNIC 42 were great events, and thanks again goes to both our Sri Lankan and Bangladeshi hosts for their support of APNIC 42 in Colombo following the late relocation of the conference.</a:t>
            </a:r>
          </a:p>
        </p:txBody>
      </p:sp>
      <p:sp>
        <p:nvSpPr>
          <p:cNvPr id="4" name="Slide Number Placeholder 3"/>
          <p:cNvSpPr>
            <a:spLocks noGrp="1"/>
          </p:cNvSpPr>
          <p:nvPr>
            <p:ph type="sldNum" sz="quarter" idx="10"/>
          </p:nvPr>
        </p:nvSpPr>
        <p:spPr/>
        <p:txBody>
          <a:bodyPr/>
          <a:lstStyle/>
          <a:p>
            <a:fld id="{51760B50-68CE-4856-A7F5-953E39274F9E}" type="slidenum">
              <a:rPr lang="en-AU" smtClean="0"/>
              <a:pPr/>
              <a:t>15</a:t>
            </a:fld>
            <a:endParaRPr lang="en-AU"/>
          </a:p>
        </p:txBody>
      </p:sp>
    </p:spTree>
    <p:extLst>
      <p:ext uri="{BB962C8B-B14F-4D97-AF65-F5344CB8AC3E}">
        <p14:creationId xmlns:p14="http://schemas.microsoft.com/office/powerpoint/2010/main" val="14446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APNIC Labs continues to</a:t>
            </a:r>
            <a:r>
              <a:rPr lang="en-US" baseline="0" dirty="0" smtClean="0"/>
              <a:t> deliver industry-leading research to help the APNIC community make informed technical decisions</a:t>
            </a:r>
          </a:p>
          <a:p>
            <a:pPr marL="171450" indent="-171450">
              <a:buFont typeface="Arial" charset="0"/>
              <a:buChar char="•"/>
            </a:pPr>
            <a:r>
              <a:rPr lang="en-US" baseline="0" dirty="0" smtClean="0"/>
              <a:t>Hopefully most of you got along to at least one of Geoff Huston’s sessions here at APRICOT to hear about the </a:t>
            </a:r>
            <a:r>
              <a:rPr lang="en-US" baseline="0" dirty="0" err="1" smtClean="0"/>
              <a:t>resulrts</a:t>
            </a:r>
            <a:r>
              <a:rPr lang="en-US" baseline="0" dirty="0" smtClean="0"/>
              <a:t> of some of this research</a:t>
            </a:r>
          </a:p>
          <a:p>
            <a:pPr marL="171450" indent="-171450">
              <a:buFont typeface="Arial" charset="0"/>
              <a:buChar char="•"/>
            </a:pPr>
            <a:r>
              <a:rPr lang="en-US" baseline="0" dirty="0" smtClean="0"/>
              <a:t>The upcoming DNS root zone KSK rollover continues to be an area where APNIC provides research data to assist ICANN and the community, and we’re pleased to be able to play our part in helping the community prepare for technical challenges like this</a:t>
            </a:r>
            <a:endParaRPr lang="en-US" dirty="0" smtClean="0"/>
          </a:p>
        </p:txBody>
      </p:sp>
      <p:sp>
        <p:nvSpPr>
          <p:cNvPr id="4" name="Slide Number Placeholder 3"/>
          <p:cNvSpPr>
            <a:spLocks noGrp="1"/>
          </p:cNvSpPr>
          <p:nvPr>
            <p:ph type="sldNum" sz="quarter" idx="10"/>
          </p:nvPr>
        </p:nvSpPr>
        <p:spPr/>
        <p:txBody>
          <a:bodyPr/>
          <a:lstStyle/>
          <a:p>
            <a:fld id="{51760B50-68CE-4856-A7F5-953E39274F9E}" type="slidenum">
              <a:rPr lang="en-AU" smtClean="0"/>
              <a:t>16</a:t>
            </a:fld>
            <a:endParaRPr lang="en-AU"/>
          </a:p>
        </p:txBody>
      </p:sp>
    </p:spTree>
    <p:extLst>
      <p:ext uri="{BB962C8B-B14F-4D97-AF65-F5344CB8AC3E}">
        <p14:creationId xmlns:p14="http://schemas.microsoft.com/office/powerpoint/2010/main" val="1290650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AU" sz="1200" kern="1200" dirty="0" smtClean="0">
                <a:solidFill>
                  <a:schemeClr val="tx1"/>
                </a:solidFill>
                <a:effectLst/>
                <a:latin typeface="+mn-lt"/>
                <a:ea typeface="+mn-ea"/>
                <a:cs typeface="+mn-cs"/>
              </a:rPr>
              <a:t>The APNIC Foundation was officially incorporated in 2016</a:t>
            </a:r>
            <a:r>
              <a:rPr lang="en-AU" sz="1200" kern="1200" baseline="0" dirty="0" smtClean="0">
                <a:solidFill>
                  <a:schemeClr val="tx1"/>
                </a:solidFill>
                <a:effectLst/>
                <a:latin typeface="+mn-lt"/>
                <a:ea typeface="+mn-ea"/>
                <a:cs typeface="+mn-cs"/>
              </a:rPr>
              <a:t> and is now up and running</a:t>
            </a:r>
          </a:p>
          <a:p>
            <a:pPr marL="171450" lvl="0" indent="-171450">
              <a:buFont typeface="Arial" charset="0"/>
              <a:buChar char="•"/>
            </a:pPr>
            <a:r>
              <a:rPr lang="en-AU" sz="1200" kern="1200" baseline="0" dirty="0" smtClean="0">
                <a:solidFill>
                  <a:schemeClr val="tx1"/>
                </a:solidFill>
                <a:effectLst/>
                <a:latin typeface="+mn-lt"/>
                <a:ea typeface="+mn-ea"/>
                <a:cs typeface="+mn-cs"/>
              </a:rPr>
              <a:t>The aim of the Foundation is to secure alternative sources of funding to help support APNIC’s development activities such as training, technical assistance, fellowships, ISIF grants and more</a:t>
            </a:r>
          </a:p>
          <a:p>
            <a:pPr marL="171450" lvl="0" indent="-171450">
              <a:buFont typeface="Arial" charset="0"/>
              <a:buChar char="•"/>
            </a:pPr>
            <a:r>
              <a:rPr lang="en-AU" sz="1200" kern="1200" baseline="0" dirty="0" smtClean="0">
                <a:solidFill>
                  <a:schemeClr val="tx1"/>
                </a:solidFill>
                <a:effectLst/>
                <a:latin typeface="+mn-lt"/>
                <a:ea typeface="+mn-ea"/>
                <a:cs typeface="+mn-cs"/>
              </a:rPr>
              <a:t>While the Foundation was being created last year, project funding was secured from several partners to help support development activities. It is expected the Foundation will help attract more of this type of funding in 2017 and beyond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17</a:t>
            </a:fld>
            <a:endParaRPr lang="en-AU"/>
          </a:p>
        </p:txBody>
      </p:sp>
    </p:spTree>
    <p:extLst>
      <p:ext uri="{BB962C8B-B14F-4D97-AF65-F5344CB8AC3E}">
        <p14:creationId xmlns:p14="http://schemas.microsoft.com/office/powerpoint/2010/main" val="133091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Finally let’s look at global cooperation activities</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18</a:t>
            </a:fld>
            <a:endParaRPr lang="en-AU"/>
          </a:p>
        </p:txBody>
      </p:sp>
    </p:spTree>
    <p:extLst>
      <p:ext uri="{BB962C8B-B14F-4D97-AF65-F5344CB8AC3E}">
        <p14:creationId xmlns:p14="http://schemas.microsoft.com/office/powerpoint/2010/main" val="1755311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was a huge</a:t>
            </a:r>
            <a:r>
              <a:rPr lang="en-US" baseline="0" dirty="0" smtClean="0"/>
              <a:t> achievement </a:t>
            </a:r>
            <a:r>
              <a:rPr lang="mr-IN" baseline="0" dirty="0" smtClean="0"/>
              <a:t>–</a:t>
            </a:r>
            <a:r>
              <a:rPr lang="en-US" baseline="0" dirty="0" smtClean="0"/>
              <a:t> and one which we promised to stop talking about at APNIC 42 in Colombo!</a:t>
            </a:r>
          </a:p>
          <a:p>
            <a:pPr marL="171450" indent="-171450">
              <a:buFont typeface="Arial" charset="0"/>
              <a:buChar char="•"/>
            </a:pPr>
            <a:r>
              <a:rPr lang="en-US" baseline="0" dirty="0" smtClean="0"/>
              <a:t>But if you’ll indulge me for one last time, again I’d like to thank everyone in the APNIC community who contributed to this historic milestone in 2016.  Well done!</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19</a:t>
            </a:fld>
            <a:endParaRPr lang="en-AU"/>
          </a:p>
        </p:txBody>
      </p:sp>
    </p:spTree>
    <p:extLst>
      <p:ext uri="{BB962C8B-B14F-4D97-AF65-F5344CB8AC3E}">
        <p14:creationId xmlns:p14="http://schemas.microsoft.com/office/powerpoint/2010/main" val="130606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These two pie charts provide an overview of APNIC’s face-to-face engagement activity around the region and the world</a:t>
            </a:r>
          </a:p>
          <a:p>
            <a:pPr marL="171450" indent="-171450">
              <a:buFont typeface="Arial" charset="0"/>
              <a:buChar char="•"/>
            </a:pPr>
            <a:r>
              <a:rPr lang="en-US" dirty="0" smtClean="0"/>
              <a:t>The majority of APNIC’s work</a:t>
            </a:r>
            <a:r>
              <a:rPr lang="en-US" baseline="0" dirty="0" smtClean="0"/>
              <a:t> is in the region </a:t>
            </a:r>
            <a:r>
              <a:rPr lang="mr-IN" baseline="0" dirty="0" smtClean="0"/>
              <a:t>–</a:t>
            </a:r>
            <a:r>
              <a:rPr lang="en-US" baseline="0" dirty="0" smtClean="0"/>
              <a:t> 82% - with the majority of face-to-face activity being training related, followed by security engagements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20</a:t>
            </a:fld>
            <a:endParaRPr lang="en-AU"/>
          </a:p>
        </p:txBody>
      </p:sp>
    </p:spTree>
    <p:extLst>
      <p:ext uri="{BB962C8B-B14F-4D97-AF65-F5344CB8AC3E}">
        <p14:creationId xmlns:p14="http://schemas.microsoft.com/office/powerpoint/2010/main" val="155177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presentation is structured around</a:t>
            </a:r>
            <a:r>
              <a:rPr lang="en-US" baseline="0" dirty="0" smtClean="0"/>
              <a:t> APNIC’s three core areas of activity</a:t>
            </a:r>
          </a:p>
          <a:p>
            <a:pPr marL="171450" indent="-171450">
              <a:buFont typeface="Arial" charset="0"/>
              <a:buChar char="•"/>
            </a:pPr>
            <a:r>
              <a:rPr lang="en-US" dirty="0" smtClean="0"/>
              <a:t>In the top corner of each slide you see an</a:t>
            </a:r>
            <a:r>
              <a:rPr lang="en-US" baseline="0" dirty="0" smtClean="0"/>
              <a:t> icon to denote which area the activity falls under</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3</a:t>
            </a:fld>
            <a:endParaRPr lang="en-AU"/>
          </a:p>
        </p:txBody>
      </p:sp>
    </p:spTree>
    <p:extLst>
      <p:ext uri="{BB962C8B-B14F-4D97-AF65-F5344CB8AC3E}">
        <p14:creationId xmlns:p14="http://schemas.microsoft.com/office/powerpoint/2010/main" val="94615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AU" dirty="0" smtClean="0"/>
              <a:t>APNIC 44 in</a:t>
            </a:r>
            <a:r>
              <a:rPr lang="en-AU" baseline="0" dirty="0" smtClean="0"/>
              <a:t> Taiwan is coming later this year </a:t>
            </a:r>
            <a:r>
              <a:rPr lang="mr-IN" baseline="0" dirty="0" smtClean="0"/>
              <a:t>–</a:t>
            </a:r>
            <a:r>
              <a:rPr lang="en-AU" baseline="0" dirty="0" smtClean="0"/>
              <a:t> the website and registration will both be online shortly so stay tuned for more news.  We’d love to see you all there </a:t>
            </a:r>
            <a:endParaRPr lang="en-AU" dirty="0" smtClean="0"/>
          </a:p>
        </p:txBody>
      </p:sp>
      <p:sp>
        <p:nvSpPr>
          <p:cNvPr id="4" name="Slide Number Placeholder 3"/>
          <p:cNvSpPr>
            <a:spLocks noGrp="1"/>
          </p:cNvSpPr>
          <p:nvPr>
            <p:ph type="sldNum" sz="quarter" idx="10"/>
          </p:nvPr>
        </p:nvSpPr>
        <p:spPr/>
        <p:txBody>
          <a:bodyPr/>
          <a:lstStyle/>
          <a:p>
            <a:fld id="{51760B50-68CE-4856-A7F5-953E39274F9E}" type="slidenum">
              <a:rPr lang="en-AU" smtClean="0"/>
              <a:t>21</a:t>
            </a:fld>
            <a:endParaRPr lang="en-AU"/>
          </a:p>
        </p:txBody>
      </p:sp>
    </p:spTree>
    <p:extLst>
      <p:ext uri="{BB962C8B-B14F-4D97-AF65-F5344CB8AC3E}">
        <p14:creationId xmlns:p14="http://schemas.microsoft.com/office/powerpoint/2010/main" val="128041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AU" dirty="0" smtClean="0"/>
              <a:t>Following APNIC 44, the next two conferences will be in Kathmandu,</a:t>
            </a:r>
            <a:r>
              <a:rPr lang="en-AU" baseline="0" dirty="0" smtClean="0"/>
              <a:t> Nepal, and sunny Noumea, New Caledonia in 2018</a:t>
            </a:r>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t>22</a:t>
            </a:fld>
            <a:endParaRPr lang="en-AU"/>
          </a:p>
        </p:txBody>
      </p:sp>
    </p:spTree>
    <p:extLst>
      <p:ext uri="{BB962C8B-B14F-4D97-AF65-F5344CB8AC3E}">
        <p14:creationId xmlns:p14="http://schemas.microsoft.com/office/powerpoint/2010/main" val="1280412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Hopefully</a:t>
            </a:r>
            <a:r>
              <a:rPr lang="en-US" baseline="0" dirty="0" smtClean="0"/>
              <a:t> this report has given you a good snapshot of the year that was, but to stay </a:t>
            </a:r>
            <a:r>
              <a:rPr lang="en-US" dirty="0" smtClean="0"/>
              <a:t>in touch with what’s happening at APNIC and within</a:t>
            </a:r>
            <a:r>
              <a:rPr lang="en-US" baseline="0" dirty="0" smtClean="0"/>
              <a:t> the community, visit the blog or any one of APNIC’s social media accounts to learn more</a:t>
            </a:r>
            <a:r>
              <a:rPr lang="en-US" dirty="0" smtClean="0"/>
              <a:t> </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23</a:t>
            </a:fld>
            <a:endParaRPr lang="en-AU"/>
          </a:p>
        </p:txBody>
      </p:sp>
    </p:spTree>
    <p:extLst>
      <p:ext uri="{BB962C8B-B14F-4D97-AF65-F5344CB8AC3E}">
        <p14:creationId xmlns:p14="http://schemas.microsoft.com/office/powerpoint/2010/main" val="846055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Thanks very much for your time and attention!</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24</a:t>
            </a:fld>
            <a:endParaRPr lang="en-AU"/>
          </a:p>
        </p:txBody>
      </p:sp>
    </p:spTree>
    <p:extLst>
      <p:ext uri="{BB962C8B-B14F-4D97-AF65-F5344CB8AC3E}">
        <p14:creationId xmlns:p14="http://schemas.microsoft.com/office/powerpoint/2010/main" val="58409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presentation is structured around</a:t>
            </a:r>
            <a:r>
              <a:rPr lang="en-US" baseline="0" dirty="0" smtClean="0"/>
              <a:t> APNIC’s three core areas of activity</a:t>
            </a:r>
          </a:p>
          <a:p>
            <a:pPr marL="171450" indent="-171450">
              <a:buFont typeface="Arial" charset="0"/>
              <a:buChar char="•"/>
            </a:pPr>
            <a:r>
              <a:rPr lang="en-US" dirty="0" smtClean="0"/>
              <a:t>In the top corner of each slide you see an</a:t>
            </a:r>
            <a:r>
              <a:rPr lang="en-US" baseline="0" dirty="0" smtClean="0"/>
              <a:t> icon to denote which area the activity falls under</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4</a:t>
            </a:fld>
            <a:endParaRPr lang="en-AU"/>
          </a:p>
        </p:txBody>
      </p:sp>
    </p:spTree>
    <p:extLst>
      <p:ext uri="{BB962C8B-B14F-4D97-AF65-F5344CB8AC3E}">
        <p14:creationId xmlns:p14="http://schemas.microsoft.com/office/powerpoint/2010/main" val="105043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latin typeface="Calibri" charset="0"/>
              </a:rPr>
              <a:t>APNIC’s Membership continued to grow strongly in 2016 </a:t>
            </a:r>
            <a:r>
              <a:rPr lang="mr-IN" dirty="0" smtClean="0">
                <a:latin typeface="Calibri" charset="0"/>
              </a:rPr>
              <a:t>–</a:t>
            </a:r>
            <a:r>
              <a:rPr lang="en-US" dirty="0" smtClean="0">
                <a:latin typeface="Calibri" charset="0"/>
              </a:rPr>
              <a:t> up</a:t>
            </a:r>
            <a:r>
              <a:rPr lang="en-US" baseline="0" dirty="0" smtClean="0">
                <a:latin typeface="Calibri" charset="0"/>
              </a:rPr>
              <a:t> 14%</a:t>
            </a:r>
            <a:endParaRPr lang="en-US" dirty="0" smtClean="0">
              <a:latin typeface="Calibri" charset="0"/>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latin typeface="Calibri" charset="0"/>
              </a:rPr>
              <a:t>NIR sub account growth was even stronger </a:t>
            </a:r>
            <a:r>
              <a:rPr lang="mr-IN" dirty="0" smtClean="0">
                <a:latin typeface="Calibri" charset="0"/>
              </a:rPr>
              <a:t>–</a:t>
            </a:r>
            <a:r>
              <a:rPr lang="en-US" dirty="0" smtClean="0">
                <a:latin typeface="Calibri" charset="0"/>
              </a:rPr>
              <a:t> up 28%.  The combined total at the end of 2016 was 12,624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The total direct membership figure for 2015 was 5,268</a:t>
            </a:r>
            <a:r>
              <a:rPr lang="en-US" baseline="0" dirty="0" smtClean="0">
                <a:latin typeface="Calibri" charset="0"/>
              </a:rPr>
              <a:t>. Total direct membership for 2016 was 5,994, growth of 14%. Quarterly growth for 2016 was stable with around 250 new Members.</a:t>
            </a:r>
            <a:endParaRPr lang="en-US"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There</a:t>
            </a:r>
            <a:r>
              <a:rPr lang="en-US" baseline="0" dirty="0" smtClean="0">
                <a:solidFill>
                  <a:srgbClr val="FF0000"/>
                </a:solidFill>
              </a:rPr>
              <a:t> were</a:t>
            </a:r>
            <a:r>
              <a:rPr lang="en-US" dirty="0" smtClean="0">
                <a:solidFill>
                  <a:srgbClr val="FF0000"/>
                </a:solidFill>
              </a:rPr>
              <a:t> 6,630 NIR members</a:t>
            </a:r>
            <a:r>
              <a:rPr lang="en-US" baseline="0" dirty="0" smtClean="0">
                <a:solidFill>
                  <a:srgbClr val="FF0000"/>
                </a:solidFill>
              </a:rPr>
              <a:t> at  the end of 2016.</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5</a:t>
            </a:fld>
            <a:endParaRPr lang="en-AU"/>
          </a:p>
        </p:txBody>
      </p:sp>
    </p:spTree>
    <p:extLst>
      <p:ext uri="{BB962C8B-B14F-4D97-AF65-F5344CB8AC3E}">
        <p14:creationId xmlns:p14="http://schemas.microsoft.com/office/powerpoint/2010/main" val="113003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The strong growth in membership translated through to continued growth in resource consumption </a:t>
            </a:r>
            <a:r>
              <a:rPr lang="mr-IN" baseline="0" dirty="0" smtClean="0"/>
              <a:t>–</a:t>
            </a:r>
            <a:r>
              <a:rPr lang="en-US" baseline="0" dirty="0" smtClean="0"/>
              <a:t> in fact, record levels of demand across IPv4, IPv6 and ASNs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IPv6 growth was certainly the most pleasing </a:t>
            </a:r>
            <a:r>
              <a:rPr lang="mr-IN" baseline="0" dirty="0" smtClean="0"/>
              <a:t>–</a:t>
            </a:r>
            <a:r>
              <a:rPr lang="en-US" baseline="0" dirty="0" smtClean="0"/>
              <a:t> 2016 saw a sharp increase in IPv6 delegations, more than doubling 2015</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IPv6 adoption is now gaining strong momentum </a:t>
            </a:r>
            <a:r>
              <a:rPr lang="mr-IN" baseline="0" dirty="0" smtClean="0"/>
              <a:t>–</a:t>
            </a:r>
            <a:r>
              <a:rPr lang="en-US" baseline="0" dirty="0" smtClean="0"/>
              <a:t> notable deployments this year in our region included AIS </a:t>
            </a:r>
            <a:r>
              <a:rPr lang="en-US" baseline="0" dirty="0" err="1" smtClean="0"/>
              <a:t>Fibre</a:t>
            </a:r>
            <a:r>
              <a:rPr lang="en-US" baseline="0" dirty="0" smtClean="0"/>
              <a:t> in Thailand, FPT here in Viet Nam, Telstra Mobile in Australia, and Reliance </a:t>
            </a:r>
            <a:r>
              <a:rPr lang="en-US" baseline="0" dirty="0" err="1" smtClean="0"/>
              <a:t>Jio</a:t>
            </a:r>
            <a:r>
              <a:rPr lang="en-US" baseline="0" dirty="0" smtClean="0"/>
              <a:t> in India which is now the biggest IPv6 roll out in the Asia Pacific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Total delegations in 2016 – 1,644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majority of delegations have been a /32 (71%) which is the default allocation size for providers, followed by /48s which is the default assignment size for end-sites. Most came from normal allocations, instead of one-click. </a:t>
            </a:r>
            <a:endParaRPr lang="en-US"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6</a:t>
            </a:fld>
            <a:endParaRPr lang="en-AU"/>
          </a:p>
        </p:txBody>
      </p:sp>
    </p:spTree>
    <p:extLst>
      <p:ext uri="{BB962C8B-B14F-4D97-AF65-F5344CB8AC3E}">
        <p14:creationId xmlns:p14="http://schemas.microsoft.com/office/powerpoint/2010/main" val="87762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IPv4 too had</a:t>
            </a:r>
            <a:r>
              <a:rPr lang="en-US" baseline="0" dirty="0" smtClean="0"/>
              <a:t> a record year of delegations (mostly /22s as per the policy)</a:t>
            </a:r>
          </a:p>
          <a:p>
            <a:pPr marL="171450" indent="-171450">
              <a:buFont typeface="Arial" charset="0"/>
              <a:buChar char="•"/>
            </a:pPr>
            <a:r>
              <a:rPr lang="en-US" baseline="0" dirty="0" smtClean="0"/>
              <a:t>The demand for IPv4 hasn’t gone away, and based on current consumption trends I believe APNIC Labs has predicted the remaining IPv4 space will be depleted in around 3-4 years time</a:t>
            </a:r>
            <a:endParaRPr lang="en-US" dirty="0" smtClean="0"/>
          </a:p>
          <a:p>
            <a:endParaRPr lang="en-US" dirty="0" smtClean="0"/>
          </a:p>
          <a:p>
            <a:r>
              <a:rPr lang="en-US" dirty="0" smtClean="0"/>
              <a:t>----</a:t>
            </a:r>
          </a:p>
          <a:p>
            <a:r>
              <a:rPr lang="en-US" baseline="0" dirty="0" smtClean="0"/>
              <a:t>Total delegations: 3,401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7</a:t>
            </a:fld>
            <a:endParaRPr lang="en-AU"/>
          </a:p>
        </p:txBody>
      </p:sp>
    </p:spTree>
    <p:extLst>
      <p:ext uri="{BB962C8B-B14F-4D97-AF65-F5344CB8AC3E}">
        <p14:creationId xmlns:p14="http://schemas.microsoft.com/office/powerpoint/2010/main" val="127859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chart gives you another perspective on the transfers going on.  While there may be fewer Inter-RIR transfers,</a:t>
            </a:r>
            <a:r>
              <a:rPr lang="en-US" baseline="0" dirty="0" smtClean="0"/>
              <a:t> they are much larger in size</a:t>
            </a:r>
            <a:r>
              <a:rPr lang="mr-IN" baseline="0" dirty="0" smtClean="0"/>
              <a:t>…</a:t>
            </a:r>
            <a:r>
              <a:rPr lang="en-US" baseline="0" dirty="0" smtClean="0"/>
              <a:t> and growing</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latin typeface="+mn-lt"/>
                <a:ea typeface="+mn-ea"/>
                <a:cs typeface="+mn-cs"/>
              </a:rPr>
              <a:t>Transfers can now take place between APNIC and both the ARIN and RIPE regions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latin typeface="+mn-lt"/>
                <a:ea typeface="+mn-ea"/>
                <a:cs typeface="+mn-cs"/>
              </a:rPr>
              <a:t>Almost all the transfers between regions have the address space coming into the APNIC region rather than leaving it.  3.6 million addresses were transferred between APNIC and other regions </a:t>
            </a:r>
            <a:r>
              <a:rPr lang="mr-IN"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96% of that was coming in.</a:t>
            </a:r>
          </a:p>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8</a:t>
            </a:fld>
            <a:endParaRPr lang="en-AU"/>
          </a:p>
        </p:txBody>
      </p:sp>
    </p:spTree>
    <p:extLst>
      <p:ext uri="{BB962C8B-B14F-4D97-AF65-F5344CB8AC3E}">
        <p14:creationId xmlns:p14="http://schemas.microsoft.com/office/powerpoint/2010/main" val="279032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2016</a:t>
            </a:r>
            <a:r>
              <a:rPr lang="en-US" baseline="0" dirty="0" smtClean="0"/>
              <a:t> also marked two years since the last APNIC Survey.  The 2016 Survey introduced some new processes to increase </a:t>
            </a:r>
            <a:r>
              <a:rPr lang="en-US" baseline="0" dirty="0" err="1" smtClean="0"/>
              <a:t>rigour</a:t>
            </a:r>
            <a:r>
              <a:rPr lang="en-US" baseline="0" dirty="0" smtClean="0"/>
              <a:t>, and the response from the community was excellent </a:t>
            </a:r>
            <a:r>
              <a:rPr lang="mr-IN" baseline="0" dirty="0" smtClean="0"/>
              <a:t>–</a:t>
            </a:r>
            <a:r>
              <a:rPr lang="en-US" baseline="0" dirty="0" smtClean="0"/>
              <a:t> almost 1,200 completed responses</a:t>
            </a:r>
          </a:p>
          <a:p>
            <a:pPr marL="171450" indent="-171450">
              <a:buFont typeface="Arial" charset="0"/>
              <a:buChar char="•"/>
            </a:pPr>
            <a:r>
              <a:rPr lang="en-US" baseline="0" dirty="0" smtClean="0"/>
              <a:t>The results were released during APNIC 42 in Colombo and if you haven’t yet had the opportunity to read the survey report, or the EC’s response to it, I encourage you to do so</a:t>
            </a:r>
          </a:p>
          <a:p>
            <a:pPr marL="171450" indent="-171450">
              <a:buFont typeface="Arial" charset="0"/>
              <a:buChar char="•"/>
            </a:pPr>
            <a:r>
              <a:rPr lang="en-US" baseline="0" dirty="0" smtClean="0"/>
              <a:t>It was pleasing to see a strong positive response to APNIC’s activities, and I’d like to thank you for that</a:t>
            </a:r>
          </a:p>
          <a:p>
            <a:pPr marL="171450" indent="-171450">
              <a:buFont typeface="Arial" charset="0"/>
              <a:buChar char="•"/>
            </a:pPr>
            <a:r>
              <a:rPr lang="en-US" baseline="0" dirty="0" smtClean="0"/>
              <a:t>The resulting feedback guided the EC and Secretariat in the development of the 2017 Activity Plan, which is available on the website as well as an updated survey response activity tracker so you can follow APNIC’s progress in delivering on </a:t>
            </a:r>
            <a:r>
              <a:rPr lang="en-US" baseline="0" dirty="0" err="1" smtClean="0"/>
              <a:t>thje</a:t>
            </a:r>
            <a:r>
              <a:rPr lang="en-US" baseline="0" dirty="0" smtClean="0"/>
              <a:t> things you asked for in the survey</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9</a:t>
            </a:fld>
            <a:endParaRPr lang="en-AU"/>
          </a:p>
        </p:txBody>
      </p:sp>
    </p:spTree>
    <p:extLst>
      <p:ext uri="{BB962C8B-B14F-4D97-AF65-F5344CB8AC3E}">
        <p14:creationId xmlns:p14="http://schemas.microsoft.com/office/powerpoint/2010/main" val="85164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Speaking of quality, in</a:t>
            </a:r>
            <a:r>
              <a:rPr lang="en-US" baseline="0" dirty="0" smtClean="0"/>
              <a:t> 2016 APNIC reached the three year milestone since first achieving ISO 9001 certification </a:t>
            </a:r>
            <a:r>
              <a:rPr lang="mr-IN" baseline="0" dirty="0" smtClean="0"/>
              <a:t>–</a:t>
            </a:r>
            <a:r>
              <a:rPr lang="en-US" baseline="0" dirty="0" smtClean="0"/>
              <a:t> this meant that we were due a full audit to maintain certification</a:t>
            </a:r>
          </a:p>
          <a:p>
            <a:pPr marL="171450" indent="-171450">
              <a:buFont typeface="Arial" charset="0"/>
              <a:buChar char="•"/>
            </a:pPr>
            <a:r>
              <a:rPr lang="en-US" baseline="0" dirty="0" smtClean="0"/>
              <a:t>The ISO 9001 standard had moved on in those three years, and now includes requirements around knowledge management and risk management</a:t>
            </a:r>
          </a:p>
          <a:p>
            <a:pPr marL="171450" indent="-171450">
              <a:buFont typeface="Arial" charset="0"/>
              <a:buChar char="•"/>
            </a:pPr>
            <a:r>
              <a:rPr lang="en-US" baseline="0" dirty="0" smtClean="0"/>
              <a:t>I’m pleased to say that APNIC passed the recertification with flying </a:t>
            </a:r>
            <a:r>
              <a:rPr lang="en-US" baseline="0" dirty="0" err="1" smtClean="0"/>
              <a:t>colours</a:t>
            </a:r>
            <a:r>
              <a:rPr lang="en-US" baseline="0" dirty="0" smtClean="0"/>
              <a:t>, and is now certified to the new standard: ISO 9001:2016</a:t>
            </a:r>
          </a:p>
        </p:txBody>
      </p:sp>
      <p:sp>
        <p:nvSpPr>
          <p:cNvPr id="4" name="Slide Number Placeholder 3"/>
          <p:cNvSpPr>
            <a:spLocks noGrp="1"/>
          </p:cNvSpPr>
          <p:nvPr>
            <p:ph type="sldNum" sz="quarter" idx="10"/>
          </p:nvPr>
        </p:nvSpPr>
        <p:spPr/>
        <p:txBody>
          <a:bodyPr/>
          <a:lstStyle/>
          <a:p>
            <a:fld id="{51760B50-68CE-4856-A7F5-953E39274F9E}" type="slidenum">
              <a:rPr lang="en-AU" smtClean="0"/>
              <a:t>10</a:t>
            </a:fld>
            <a:endParaRPr lang="en-AU"/>
          </a:p>
        </p:txBody>
      </p:sp>
    </p:spTree>
    <p:extLst>
      <p:ext uri="{BB962C8B-B14F-4D97-AF65-F5344CB8AC3E}">
        <p14:creationId xmlns:p14="http://schemas.microsoft.com/office/powerpoint/2010/main" val="122457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7363659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20CBF13-4A9C-C048-AA01-B8EF98BB6760}" type="slidenum">
              <a:rPr lang="en-US" smtClean="0"/>
              <a:t>‹#›</a:t>
            </a:fld>
            <a:endParaRPr lang="en-US"/>
          </a:p>
        </p:txBody>
      </p:sp>
    </p:spTree>
    <p:extLst>
      <p:ext uri="{BB962C8B-B14F-4D97-AF65-F5344CB8AC3E}">
        <p14:creationId xmlns:p14="http://schemas.microsoft.com/office/powerpoint/2010/main" val="67583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0027"/>
            <a:ext cx="7772400" cy="11017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683568" y="2659186"/>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214409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48839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282"/>
            <a:ext cx="7772400" cy="1022350"/>
          </a:xfrm>
        </p:spPr>
        <p:txBody>
          <a:bodyPr anchor="t"/>
          <a:lstStyle>
            <a:lvl1pPr algn="l">
              <a:defRPr sz="4000" b="1" cap="all"/>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1446215"/>
            <a:ext cx="7772400" cy="112553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spTree>
    <p:extLst>
      <p:ext uri="{BB962C8B-B14F-4D97-AF65-F5344CB8AC3E}">
        <p14:creationId xmlns:p14="http://schemas.microsoft.com/office/powerpoint/2010/main" val="109333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17099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645029" y="1631951"/>
            <a:ext cx="4041775" cy="2962275"/>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0058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423005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6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90"/>
            <a:ext cx="5111750" cy="438943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21502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56598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AU" dirty="0"/>
          </a:p>
        </p:txBody>
      </p:sp>
      <p:sp>
        <p:nvSpPr>
          <p:cNvPr id="3" name="Content Placeholder 2"/>
          <p:cNvSpPr>
            <a:spLocks noGrp="1"/>
          </p:cNvSpPr>
          <p:nvPr>
            <p:ph idx="1"/>
          </p:nvPr>
        </p:nvSpPr>
        <p:spPr>
          <a:xfrm>
            <a:off x="405880" y="1200151"/>
            <a:ext cx="8352928" cy="1620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
        <p:nvSpPr>
          <p:cNvPr id="7" name="Content Placeholder 6"/>
          <p:cNvSpPr>
            <a:spLocks noGrp="1"/>
          </p:cNvSpPr>
          <p:nvPr>
            <p:ph sz="quarter" idx="13"/>
          </p:nvPr>
        </p:nvSpPr>
        <p:spPr>
          <a:xfrm>
            <a:off x="395293" y="3003978"/>
            <a:ext cx="8353425" cy="16200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2610454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200153"/>
            <a:ext cx="41002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00153"/>
            <a:ext cx="41002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242541679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151335"/>
            <a:ext cx="4101852" cy="47982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6" y="1631156"/>
            <a:ext cx="4101852" cy="2992822"/>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30" y="1151335"/>
            <a:ext cx="4103439" cy="47982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103439" cy="2992822"/>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334315205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134986094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2413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612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36284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B2A337-2C29-4402-A0A2-E290C184D5D3}" type="slidenum">
              <a:rPr lang="en-AU" smtClean="0"/>
              <a:t>‹#›</a:t>
            </a:fld>
            <a:endParaRPr lang="en-AU" dirty="0"/>
          </a:p>
        </p:txBody>
      </p:sp>
      <p:sp>
        <p:nvSpPr>
          <p:cNvPr id="7" name="Footer Placeholder 4"/>
          <p:cNvSpPr>
            <a:spLocks noGrp="1"/>
          </p:cNvSpPr>
          <p:nvPr>
            <p:ph type="ftr" sz="quarter" idx="3"/>
          </p:nvPr>
        </p:nvSpPr>
        <p:spPr>
          <a:xfrm>
            <a:off x="2699792" y="4894010"/>
            <a:ext cx="3960440" cy="188435"/>
          </a:xfrm>
          <a:prstGeom prst="rect">
            <a:avLst/>
          </a:prstGeom>
        </p:spPr>
        <p:txBody>
          <a:bodyPr vert="horz" lIns="0" tIns="0" rIns="0" bIns="0" rtlCol="0" anchor="b" anchorCtr="0"/>
          <a:lstStyle>
            <a:lvl1pPr algn="ctr">
              <a:defRPr sz="700">
                <a:solidFill>
                  <a:srgbClr val="FF0000"/>
                </a:solidFill>
              </a:defRPr>
            </a:lvl1pPr>
          </a:lstStyle>
          <a:p>
            <a:endParaRPr lang="en-AU" dirty="0" smtClean="0"/>
          </a:p>
        </p:txBody>
      </p:sp>
    </p:spTree>
    <p:extLst>
      <p:ext uri="{BB962C8B-B14F-4D97-AF65-F5344CB8AC3E}">
        <p14:creationId xmlns:p14="http://schemas.microsoft.com/office/powerpoint/2010/main" val="204113125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2.xml"/><Relationship Id="rId11"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200153"/>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748464" y="4948014"/>
            <a:ext cx="288032" cy="162018"/>
          </a:xfrm>
          <a:prstGeom prst="rect">
            <a:avLst/>
          </a:prstGeom>
        </p:spPr>
        <p:txBody>
          <a:bodyPr vert="horz" lIns="0" tIns="0" rIns="0" bIns="0" rtlCol="0" anchor="b" anchorCtr="0"/>
          <a:lstStyle>
            <a:lvl1pPr algn="r">
              <a:defRPr sz="800">
                <a:solidFill>
                  <a:schemeClr val="bg1">
                    <a:lumMod val="85000"/>
                  </a:schemeClr>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766" r:id="rId2"/>
    <p:sldLayoutId id="2147483652" r:id="rId3"/>
    <p:sldLayoutId id="2147483653" r:id="rId4"/>
    <p:sldLayoutId id="2147483654" r:id="rId5"/>
    <p:sldLayoutId id="2147483660" r:id="rId6"/>
    <p:sldLayoutId id="2147483705" r:id="rId7"/>
    <p:sldLayoutId id="2147483651" r:id="rId8"/>
    <p:sldLayoutId id="2147483655" r:id="rId9"/>
    <p:sldLayoutId id="2147483779"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kern="1200">
          <a:solidFill>
            <a:srgbClr val="004FBB"/>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85725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059584"/>
            <a:ext cx="8229600" cy="339407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Rectangle 6"/>
          <p:cNvSpPr/>
          <p:nvPr userDrawn="1"/>
        </p:nvSpPr>
        <p:spPr>
          <a:xfrm>
            <a:off x="8831095" y="4929420"/>
            <a:ext cx="312906" cy="215444"/>
          </a:xfrm>
          <a:prstGeom prst="rect">
            <a:avLst/>
          </a:prstGeom>
        </p:spPr>
        <p:txBody>
          <a:bodyPr wrap="none">
            <a:spAutoFit/>
          </a:bodyPr>
          <a:lstStyle/>
          <a:p>
            <a:pPr algn="r"/>
            <a:fld id="{38B2A337-2C29-4402-A0A2-E290C184D5D3}" type="slidenum">
              <a:rPr lang="en-AU" sz="800" baseline="0" smtClean="0">
                <a:solidFill>
                  <a:schemeClr val="bg1">
                    <a:lumMod val="85000"/>
                  </a:schemeClr>
                </a:solidFill>
                <a:latin typeface="Arial"/>
              </a:rPr>
              <a:pPr algn="r"/>
              <a:t>‹#›</a:t>
            </a:fld>
            <a:endParaRPr lang="en-US" sz="800" baseline="0" dirty="0">
              <a:solidFill>
                <a:schemeClr val="bg1">
                  <a:lumMod val="85000"/>
                </a:schemeClr>
              </a:solidFill>
              <a:latin typeface="Arial"/>
            </a:endParaRPr>
          </a:p>
        </p:txBody>
      </p:sp>
    </p:spTree>
    <p:extLst>
      <p:ext uri="{BB962C8B-B14F-4D97-AF65-F5344CB8AC3E}">
        <p14:creationId xmlns:p14="http://schemas.microsoft.com/office/powerpoint/2010/main" val="4039231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hf hdr="0" ftr="0" dt="0"/>
  <p:txStyles>
    <p:titleStyle>
      <a:lvl1pPr algn="l" defTabSz="457200" rtl="0" eaLnBrk="1" latinLnBrk="0" hangingPunct="1">
        <a:spcBef>
          <a:spcPct val="0"/>
        </a:spcBef>
        <a:buNone/>
        <a:defRPr sz="3200" b="1" i="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000" kern="1200" baseline="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7.jp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0.jp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21.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jpg"/><Relationship Id="rId5" Type="http://schemas.openxmlformats.org/officeDocument/2006/relationships/image" Target="../media/image10.png"/><Relationship Id="rId6" Type="http://schemas.openxmlformats.org/officeDocument/2006/relationships/image" Target="../media/image23.jpe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4.jpeg"/><Relationship Id="rId7"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hyperlink" Target="https://apnic.foundation"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7.tiff"/><Relationship Id="rId5"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9.jpg"/><Relationship Id="rId5" Type="http://schemas.openxmlformats.org/officeDocument/2006/relationships/image" Target="../media/image30.jpe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1" Type="http://schemas.openxmlformats.org/officeDocument/2006/relationships/image" Target="../media/image39.jpg"/><Relationship Id="rId12" Type="http://schemas.openxmlformats.org/officeDocument/2006/relationships/image" Target="../media/image3.png"/><Relationship Id="rId13"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hyperlink" Target="http://www.apnic.net/survey" TargetMode="External"/><Relationship Id="rId7" Type="http://schemas.openxmlformats.org/officeDocument/2006/relationships/hyperlink" Target="http://www.apnic.net/survey-response-activity/" TargetMode="External"/><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sz="4800" dirty="0" smtClean="0"/>
              <a:t>APNIC </a:t>
            </a:r>
            <a:r>
              <a:rPr lang="en-AU" sz="4800" dirty="0" smtClean="0"/>
              <a:t>Update</a:t>
            </a:r>
            <a:r>
              <a:rPr lang="en-AU" sz="4800" dirty="0" smtClean="0"/>
              <a:t/>
            </a:r>
            <a:br>
              <a:rPr lang="en-AU" sz="4800" dirty="0" smtClean="0"/>
            </a:br>
            <a:endParaRPr lang="en-AU" sz="4800" dirty="0"/>
          </a:p>
        </p:txBody>
      </p:sp>
      <p:sp>
        <p:nvSpPr>
          <p:cNvPr id="3" name="Subtitle 2"/>
          <p:cNvSpPr>
            <a:spLocks noGrp="1"/>
          </p:cNvSpPr>
          <p:nvPr>
            <p:ph type="subTitle" idx="1"/>
          </p:nvPr>
        </p:nvSpPr>
        <p:spPr>
          <a:xfrm>
            <a:off x="683568" y="2985492"/>
            <a:ext cx="6400800" cy="1314450"/>
          </a:xfrm>
        </p:spPr>
        <p:txBody>
          <a:bodyPr>
            <a:normAutofit/>
          </a:bodyPr>
          <a:lstStyle/>
          <a:p>
            <a:pPr marL="0" indent="0">
              <a:buNone/>
            </a:pPr>
            <a:r>
              <a:rPr lang="en-AU" dirty="0" smtClean="0"/>
              <a:t>AP</a:t>
            </a:r>
            <a:r>
              <a:rPr lang="en-AU" dirty="0"/>
              <a:t>*</a:t>
            </a:r>
            <a:r>
              <a:rPr lang="en-AU" dirty="0" smtClean="0"/>
              <a:t> Retreat</a:t>
            </a:r>
          </a:p>
          <a:p>
            <a:pPr marL="0" indent="0">
              <a:buNone/>
            </a:pPr>
            <a:r>
              <a:rPr lang="en-AU" dirty="0" err="1" smtClean="0"/>
              <a:t>Ho</a:t>
            </a:r>
            <a:r>
              <a:rPr lang="en-AU" dirty="0" smtClean="0"/>
              <a:t> </a:t>
            </a:r>
            <a:r>
              <a:rPr lang="en-AU" dirty="0" smtClean="0"/>
              <a:t>Chi Minh City, Viet Nam</a:t>
            </a:r>
            <a:endParaRPr lang="en-AU" dirty="0"/>
          </a:p>
        </p:txBody>
      </p:sp>
    </p:spTree>
    <p:extLst>
      <p:ext uri="{BB962C8B-B14F-4D97-AF65-F5344CB8AC3E}">
        <p14:creationId xmlns:p14="http://schemas.microsoft.com/office/powerpoint/2010/main" val="60781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72C9"/>
                </a:solidFill>
              </a:rPr>
              <a:t>Quality Management</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10</a:t>
            </a:fld>
            <a:endParaRPr lang="en-A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57370" y="1063229"/>
            <a:ext cx="648072" cy="37150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585" y="1063229"/>
            <a:ext cx="653879" cy="3715090"/>
          </a:xfrm>
          <a:prstGeom prst="rect">
            <a:avLst/>
          </a:prstGeom>
        </p:spPr>
      </p:pic>
      <p:sp>
        <p:nvSpPr>
          <p:cNvPr id="6" name="Rectangle 5"/>
          <p:cNvSpPr/>
          <p:nvPr/>
        </p:nvSpPr>
        <p:spPr>
          <a:xfrm>
            <a:off x="5407828" y="1268540"/>
            <a:ext cx="2791791" cy="3323987"/>
          </a:xfrm>
          <a:prstGeom prst="rect">
            <a:avLst/>
          </a:prstGeom>
        </p:spPr>
        <p:txBody>
          <a:bodyPr wrap="square">
            <a:spAutoFit/>
          </a:bodyPr>
          <a:lstStyle/>
          <a:p>
            <a:pPr marL="271463" lvl="0" indent="-271463">
              <a:spcBef>
                <a:spcPts val="1200"/>
              </a:spcBef>
              <a:buFont typeface="Arial" pitchFamily="34" charset="0"/>
              <a:buChar char="•"/>
            </a:pPr>
            <a:r>
              <a:rPr lang="en-US" sz="2000" dirty="0" smtClean="0">
                <a:solidFill>
                  <a:prstClr val="black"/>
                </a:solidFill>
              </a:rPr>
              <a:t>Full ISO9001 recertification audit</a:t>
            </a:r>
          </a:p>
          <a:p>
            <a:pPr marL="271463" lvl="0" indent="-271463">
              <a:spcBef>
                <a:spcPts val="1200"/>
              </a:spcBef>
              <a:buFont typeface="Arial" pitchFamily="34" charset="0"/>
              <a:buChar char="•"/>
            </a:pPr>
            <a:r>
              <a:rPr lang="en-US" sz="2000" b="1" dirty="0" smtClean="0">
                <a:solidFill>
                  <a:prstClr val="black"/>
                </a:solidFill>
              </a:rPr>
              <a:t>Updated </a:t>
            </a:r>
            <a:r>
              <a:rPr lang="en-US" sz="2000" b="1" dirty="0">
                <a:solidFill>
                  <a:prstClr val="black"/>
                </a:solidFill>
              </a:rPr>
              <a:t>Quality System to </a:t>
            </a:r>
            <a:r>
              <a:rPr lang="en-US" sz="2000" b="1" dirty="0" smtClean="0">
                <a:solidFill>
                  <a:prstClr val="black"/>
                </a:solidFill>
              </a:rPr>
              <a:t>AS/NZS ISO9001/2016</a:t>
            </a:r>
          </a:p>
          <a:p>
            <a:pPr marL="271463" lvl="0" indent="-271463">
              <a:spcBef>
                <a:spcPts val="1200"/>
              </a:spcBef>
              <a:buFont typeface="Arial" pitchFamily="34" charset="0"/>
              <a:buChar char="•"/>
            </a:pPr>
            <a:r>
              <a:rPr lang="en-US" sz="2000" dirty="0" smtClean="0">
                <a:solidFill>
                  <a:prstClr val="black"/>
                </a:solidFill>
              </a:rPr>
              <a:t>Includes knowledge management and risk management</a:t>
            </a:r>
          </a:p>
          <a:p>
            <a:pPr marL="271463" lvl="0" indent="-271463">
              <a:spcBef>
                <a:spcPts val="1200"/>
              </a:spcBef>
              <a:buFont typeface="Arial" pitchFamily="34" charset="0"/>
              <a:buChar char="•"/>
            </a:pPr>
            <a:r>
              <a:rPr lang="en-US" sz="2000" dirty="0" smtClean="0">
                <a:solidFill>
                  <a:prstClr val="black"/>
                </a:solidFill>
              </a:rPr>
              <a:t>Passed!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2" y="79138"/>
            <a:ext cx="576064" cy="5760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267" y="1335995"/>
            <a:ext cx="3124469" cy="3124469"/>
          </a:xfrm>
          <a:prstGeom prst="rect">
            <a:avLst/>
          </a:prstGeom>
        </p:spPr>
      </p:pic>
    </p:spTree>
    <p:extLst>
      <p:ext uri="{BB962C8B-B14F-4D97-AF65-F5344CB8AC3E}">
        <p14:creationId xmlns:p14="http://schemas.microsoft.com/office/powerpoint/2010/main" val="34160109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372C9"/>
                </a:solidFill>
              </a:rPr>
              <a:t>APNIC Activities</a:t>
            </a:r>
            <a:endParaRPr lang="en-AU"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11</a:t>
            </a:fld>
            <a:endParaRPr lang="en-AU"/>
          </a:p>
        </p:txBody>
      </p:sp>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6741" y="1255382"/>
            <a:ext cx="1131590" cy="1131590"/>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1388361"/>
            <a:ext cx="256032" cy="865632"/>
          </a:xfrm>
          <a:prstGeom prst="rect">
            <a:avLst/>
          </a:prstGeom>
        </p:spPr>
      </p:pic>
      <p:pic>
        <p:nvPicPr>
          <p:cNvPr id="12" name="Picture 1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8384" y="1388361"/>
            <a:ext cx="256032" cy="865632"/>
          </a:xfrm>
          <a:prstGeom prst="rect">
            <a:avLst/>
          </a:prstGeom>
        </p:spPr>
      </p:pic>
      <p:sp>
        <p:nvSpPr>
          <p:cNvPr id="13" name="TextBox 12"/>
          <p:cNvSpPr txBox="1"/>
          <p:nvPr/>
        </p:nvSpPr>
        <p:spPr>
          <a:xfrm>
            <a:off x="2395760" y="1559567"/>
            <a:ext cx="5544616" cy="523220"/>
          </a:xfrm>
          <a:prstGeom prst="rect">
            <a:avLst/>
          </a:prstGeom>
          <a:noFill/>
        </p:spPr>
        <p:txBody>
          <a:bodyPr wrap="square" rtlCol="0">
            <a:spAutoFit/>
          </a:bodyPr>
          <a:lstStyle/>
          <a:p>
            <a:pPr algn="ctr"/>
            <a:r>
              <a:rPr lang="en-AU" sz="2800" dirty="0" smtClean="0">
                <a:solidFill>
                  <a:schemeClr val="bg1">
                    <a:lumMod val="85000"/>
                  </a:schemeClr>
                </a:solidFill>
              </a:rPr>
              <a:t>Serving APNIC Members</a:t>
            </a:r>
            <a:endParaRPr lang="en-AU" sz="2800" dirty="0">
              <a:solidFill>
                <a:schemeClr val="bg1">
                  <a:lumMod val="85000"/>
                </a:schemeClr>
              </a:solidFill>
            </a:endParaRPr>
          </a:p>
        </p:txBody>
      </p:sp>
      <p:sp>
        <p:nvSpPr>
          <p:cNvPr id="14" name="TextBox 13"/>
          <p:cNvSpPr txBox="1"/>
          <p:nvPr/>
        </p:nvSpPr>
        <p:spPr>
          <a:xfrm>
            <a:off x="2391320" y="2485671"/>
            <a:ext cx="5544616" cy="954107"/>
          </a:xfrm>
          <a:prstGeom prst="rect">
            <a:avLst/>
          </a:prstGeom>
          <a:noFill/>
        </p:spPr>
        <p:txBody>
          <a:bodyPr wrap="square" rtlCol="0">
            <a:spAutoFit/>
          </a:bodyPr>
          <a:lstStyle/>
          <a:p>
            <a:pPr algn="ctr"/>
            <a:r>
              <a:rPr lang="en-AU" sz="2800" dirty="0" smtClean="0"/>
              <a:t>Supporting Regional Internet Development</a:t>
            </a:r>
            <a:endParaRPr lang="en-AU" sz="2800" dirty="0"/>
          </a:p>
        </p:txBody>
      </p:sp>
      <p:sp>
        <p:nvSpPr>
          <p:cNvPr id="15" name="TextBox 14"/>
          <p:cNvSpPr txBox="1"/>
          <p:nvPr/>
        </p:nvSpPr>
        <p:spPr>
          <a:xfrm>
            <a:off x="2391320" y="3628426"/>
            <a:ext cx="5544616" cy="954107"/>
          </a:xfrm>
          <a:prstGeom prst="rect">
            <a:avLst/>
          </a:prstGeom>
          <a:noFill/>
        </p:spPr>
        <p:txBody>
          <a:bodyPr wrap="square" rtlCol="0">
            <a:spAutoFit/>
          </a:bodyPr>
          <a:lstStyle/>
          <a:p>
            <a:pPr algn="ctr"/>
            <a:r>
              <a:rPr lang="en-AU" sz="2800" dirty="0" smtClean="0">
                <a:solidFill>
                  <a:schemeClr val="bg1">
                    <a:lumMod val="85000"/>
                  </a:schemeClr>
                </a:solidFill>
              </a:rPr>
              <a:t>Cooperating with the Global Internet Community</a:t>
            </a:r>
            <a:endParaRPr lang="en-AU" sz="2800" dirty="0">
              <a:solidFill>
                <a:schemeClr val="bg1">
                  <a:lumMod val="85000"/>
                </a:schemeClr>
              </a:solidFill>
            </a:endParaRPr>
          </a:p>
        </p:txBody>
      </p:sp>
      <p:grpSp>
        <p:nvGrpSpPr>
          <p:cNvPr id="4" name="Group 3"/>
          <p:cNvGrpSpPr/>
          <p:nvPr/>
        </p:nvGrpSpPr>
        <p:grpSpPr>
          <a:xfrm>
            <a:off x="395536" y="3538479"/>
            <a:ext cx="7897062" cy="1134000"/>
            <a:chOff x="395536" y="2395726"/>
            <a:chExt cx="7897062" cy="1134000"/>
          </a:xfrm>
        </p:grpSpPr>
        <p:pic>
          <p:nvPicPr>
            <p:cNvPr id="6" name="Picture 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536" y="2395726"/>
              <a:ext cx="1134000" cy="1134000"/>
            </a:xfrm>
            <a:prstGeom prst="rect">
              <a:avLst/>
            </a:prstGeom>
          </p:spPr>
        </p:pic>
        <p:pic>
          <p:nvPicPr>
            <p:cNvPr id="16" name="Picture 1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2529909"/>
              <a:ext cx="256032" cy="865632"/>
            </a:xfrm>
            <a:prstGeom prst="rect">
              <a:avLst/>
            </a:prstGeom>
          </p:spPr>
        </p:pic>
        <p:pic>
          <p:nvPicPr>
            <p:cNvPr id="17" name="Picture 16"/>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36566" y="2529909"/>
              <a:ext cx="256032" cy="865632"/>
            </a:xfrm>
            <a:prstGeom prst="rect">
              <a:avLst/>
            </a:prstGeom>
          </p:spPr>
        </p:pic>
      </p:grpSp>
      <p:grpSp>
        <p:nvGrpSpPr>
          <p:cNvPr id="8" name="Group 7"/>
          <p:cNvGrpSpPr/>
          <p:nvPr/>
        </p:nvGrpSpPr>
        <p:grpSpPr>
          <a:xfrm>
            <a:off x="395536" y="2398434"/>
            <a:ext cx="7888880" cy="1134000"/>
            <a:chOff x="395536" y="3538480"/>
            <a:chExt cx="7888880" cy="113400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3538480"/>
              <a:ext cx="1134000" cy="11340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1720" y="3672663"/>
              <a:ext cx="256032" cy="865632"/>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28384" y="3672663"/>
              <a:ext cx="256032" cy="865632"/>
            </a:xfrm>
            <a:prstGeom prst="rect">
              <a:avLst/>
            </a:prstGeom>
          </p:spPr>
        </p:pic>
      </p:grpSp>
    </p:spTree>
    <p:extLst>
      <p:ext uri="{BB962C8B-B14F-4D97-AF65-F5344CB8AC3E}">
        <p14:creationId xmlns:p14="http://schemas.microsoft.com/office/powerpoint/2010/main" val="10907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7474"/>
            <a:ext cx="8352928" cy="857250"/>
          </a:xfrm>
        </p:spPr>
        <p:txBody>
          <a:bodyPr/>
          <a:lstStyle/>
          <a:p>
            <a:r>
              <a:rPr lang="en-US" dirty="0" smtClean="0">
                <a:solidFill>
                  <a:srgbClr val="2372C9"/>
                </a:solidFill>
              </a:rPr>
              <a:t>Training </a:t>
            </a:r>
            <a:r>
              <a:rPr lang="en-US" smtClean="0">
                <a:solidFill>
                  <a:srgbClr val="2372C9"/>
                </a:solidFill>
              </a:rPr>
              <a:t>and Technical Assistance</a:t>
            </a:r>
            <a:endParaRPr lang="en-US" dirty="0">
              <a:solidFill>
                <a:srgbClr val="2372C9"/>
              </a:solidFill>
            </a:endParaRPr>
          </a:p>
        </p:txBody>
      </p:sp>
      <p:sp>
        <p:nvSpPr>
          <p:cNvPr id="8" name="Slide Number Placeholder 7"/>
          <p:cNvSpPr>
            <a:spLocks noGrp="1"/>
          </p:cNvSpPr>
          <p:nvPr>
            <p:ph type="sldNum" sz="quarter" idx="12"/>
          </p:nvPr>
        </p:nvSpPr>
        <p:spPr/>
        <p:txBody>
          <a:bodyPr/>
          <a:lstStyle/>
          <a:p>
            <a:fld id="{38B2A337-2C29-4402-A0A2-E290C184D5D3}" type="slidenum">
              <a:rPr lang="en-AU" smtClean="0"/>
              <a:t>12</a:t>
            </a:fld>
            <a:endParaRPr lang="en-AU"/>
          </a:p>
        </p:txBody>
      </p:sp>
      <p:grpSp>
        <p:nvGrpSpPr>
          <p:cNvPr id="10" name="Group 9"/>
          <p:cNvGrpSpPr/>
          <p:nvPr/>
        </p:nvGrpSpPr>
        <p:grpSpPr>
          <a:xfrm>
            <a:off x="-83980" y="864009"/>
            <a:ext cx="5232044" cy="3973197"/>
            <a:chOff x="107536" y="836054"/>
            <a:chExt cx="5232044" cy="3973197"/>
          </a:xfrm>
        </p:grpSpPr>
        <p:grpSp>
          <p:nvGrpSpPr>
            <p:cNvPr id="6" name="Group 5"/>
            <p:cNvGrpSpPr/>
            <p:nvPr/>
          </p:nvGrpSpPr>
          <p:grpSpPr>
            <a:xfrm>
              <a:off x="107536" y="836054"/>
              <a:ext cx="5232044" cy="3973197"/>
              <a:chOff x="-8819" y="974816"/>
              <a:chExt cx="5232044" cy="3973197"/>
            </a:xfrm>
          </p:grpSpPr>
          <p:pic>
            <p:nvPicPr>
              <p:cNvPr id="46" name="Picture 45" descr="Region-Blue-01-01.png"/>
              <p:cNvPicPr>
                <a:picLocks noChangeAspect="1"/>
              </p:cNvPicPr>
              <p:nvPr/>
            </p:nvPicPr>
            <p:blipFill rotWithShape="1">
              <a:blip r:embed="rId3">
                <a:alphaModFix amt="70000"/>
                <a:extLst>
                  <a:ext uri="{28A0092B-C50C-407E-A947-70E740481C1C}">
                    <a14:useLocalDpi xmlns:a14="http://schemas.microsoft.com/office/drawing/2010/main" val="0"/>
                  </a:ext>
                </a:extLst>
              </a:blip>
              <a:srcRect t="1470" r="24380"/>
              <a:stretch/>
            </p:blipFill>
            <p:spPr>
              <a:xfrm>
                <a:off x="-8819" y="974816"/>
                <a:ext cx="5232044" cy="3973197"/>
              </a:xfrm>
              <a:prstGeom prst="rect">
                <a:avLst/>
              </a:prstGeom>
            </p:spPr>
          </p:pic>
          <p:sp>
            <p:nvSpPr>
              <p:cNvPr id="70" name="Oval 69"/>
              <p:cNvSpPr/>
              <p:nvPr/>
            </p:nvSpPr>
            <p:spPr>
              <a:xfrm>
                <a:off x="1290974" y="2304720"/>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40" name="Oval 39"/>
              <p:cNvSpPr>
                <a:spLocks noChangeAspect="1"/>
              </p:cNvSpPr>
              <p:nvPr/>
            </p:nvSpPr>
            <p:spPr>
              <a:xfrm>
                <a:off x="927285" y="2270960"/>
                <a:ext cx="72008" cy="7200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Oval 46"/>
            <p:cNvSpPr/>
            <p:nvPr/>
          </p:nvSpPr>
          <p:spPr>
            <a:xfrm>
              <a:off x="4509182" y="4172951"/>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0" name="Oval 49"/>
            <p:cNvSpPr/>
            <p:nvPr/>
          </p:nvSpPr>
          <p:spPr>
            <a:xfrm>
              <a:off x="4644008" y="3439983"/>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1" name="Oval 50"/>
            <p:cNvSpPr/>
            <p:nvPr/>
          </p:nvSpPr>
          <p:spPr>
            <a:xfrm>
              <a:off x="1835696" y="2647895"/>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44" name="Oval 43"/>
            <p:cNvSpPr/>
            <p:nvPr/>
          </p:nvSpPr>
          <p:spPr>
            <a:xfrm>
              <a:off x="2051720" y="2503879"/>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2" name="Oval 51"/>
            <p:cNvSpPr/>
            <p:nvPr/>
          </p:nvSpPr>
          <p:spPr>
            <a:xfrm>
              <a:off x="2555776" y="2287855"/>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3" name="Oval 52"/>
            <p:cNvSpPr/>
            <p:nvPr/>
          </p:nvSpPr>
          <p:spPr>
            <a:xfrm>
              <a:off x="1835696" y="2863919"/>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5" name="Oval 54"/>
            <p:cNvSpPr/>
            <p:nvPr/>
          </p:nvSpPr>
          <p:spPr>
            <a:xfrm>
              <a:off x="899592" y="1927815"/>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6" name="Oval 55"/>
            <p:cNvSpPr/>
            <p:nvPr/>
          </p:nvSpPr>
          <p:spPr>
            <a:xfrm>
              <a:off x="1907704" y="2647895"/>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7" name="Oval 56"/>
            <p:cNvSpPr/>
            <p:nvPr/>
          </p:nvSpPr>
          <p:spPr>
            <a:xfrm>
              <a:off x="4211960" y="3511991"/>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9" name="Oval 58"/>
            <p:cNvSpPr/>
            <p:nvPr/>
          </p:nvSpPr>
          <p:spPr>
            <a:xfrm>
              <a:off x="1907704" y="2431871"/>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60" name="Oval 59"/>
            <p:cNvSpPr/>
            <p:nvPr/>
          </p:nvSpPr>
          <p:spPr>
            <a:xfrm>
              <a:off x="4211960" y="3367975"/>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64" name="Oval 63"/>
            <p:cNvSpPr/>
            <p:nvPr/>
          </p:nvSpPr>
          <p:spPr>
            <a:xfrm>
              <a:off x="1907704" y="2791911"/>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4" name="Oval 23"/>
            <p:cNvSpPr/>
            <p:nvPr/>
          </p:nvSpPr>
          <p:spPr>
            <a:xfrm>
              <a:off x="2555775" y="2052638"/>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5" name="Oval 24"/>
            <p:cNvSpPr/>
            <p:nvPr/>
          </p:nvSpPr>
          <p:spPr>
            <a:xfrm>
              <a:off x="2016375" y="2194851"/>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6" name="Oval 25"/>
            <p:cNvSpPr/>
            <p:nvPr/>
          </p:nvSpPr>
          <p:spPr>
            <a:xfrm>
              <a:off x="1872359" y="2894661"/>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7" name="Oval 26"/>
            <p:cNvSpPr>
              <a:spLocks noChangeAspect="1"/>
            </p:cNvSpPr>
            <p:nvPr/>
          </p:nvSpPr>
          <p:spPr>
            <a:xfrm>
              <a:off x="860028" y="1958557"/>
              <a:ext cx="72008" cy="7200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191" y="1044371"/>
            <a:ext cx="640897" cy="3769978"/>
          </a:xfrm>
          <a:prstGeom prst="rect">
            <a:avLst/>
          </a:prstGeom>
        </p:spPr>
      </p:pic>
      <p:sp>
        <p:nvSpPr>
          <p:cNvPr id="12" name="TextBox 11"/>
          <p:cNvSpPr txBox="1"/>
          <p:nvPr/>
        </p:nvSpPr>
        <p:spPr>
          <a:xfrm>
            <a:off x="7808847" y="2975736"/>
            <a:ext cx="1223503" cy="230832"/>
          </a:xfrm>
          <a:prstGeom prst="rect">
            <a:avLst/>
          </a:prstGeom>
          <a:noFill/>
        </p:spPr>
        <p:txBody>
          <a:bodyPr wrap="square" rtlCol="0">
            <a:spAutoFit/>
          </a:bodyPr>
          <a:lstStyle/>
          <a:p>
            <a:r>
              <a:rPr lang="en-US" sz="900" dirty="0" smtClean="0">
                <a:solidFill>
                  <a:schemeClr val="bg1"/>
                </a:solidFill>
              </a:rPr>
              <a:t>TA- Indonesia</a:t>
            </a:r>
            <a:endParaRPr lang="en-US" sz="900" dirty="0">
              <a:solidFill>
                <a:schemeClr val="bg1"/>
              </a:solidFill>
            </a:endParaRPr>
          </a:p>
        </p:txBody>
      </p:sp>
      <p:sp>
        <p:nvSpPr>
          <p:cNvPr id="38" name="TextBox 37"/>
          <p:cNvSpPr txBox="1"/>
          <p:nvPr/>
        </p:nvSpPr>
        <p:spPr>
          <a:xfrm>
            <a:off x="169726" y="3876809"/>
            <a:ext cx="1787902" cy="338554"/>
          </a:xfrm>
          <a:prstGeom prst="rect">
            <a:avLst/>
          </a:prstGeom>
          <a:noFill/>
        </p:spPr>
        <p:txBody>
          <a:bodyPr wrap="square" rtlCol="0">
            <a:spAutoFit/>
          </a:bodyPr>
          <a:lstStyle/>
          <a:p>
            <a:r>
              <a:rPr lang="en-US" sz="800" dirty="0" smtClean="0">
                <a:solidFill>
                  <a:schemeClr val="bg1"/>
                </a:solidFill>
              </a:rPr>
              <a:t>Network Security workshop</a:t>
            </a:r>
            <a:r>
              <a:rPr lang="en-US" sz="800" smtClean="0">
                <a:solidFill>
                  <a:schemeClr val="bg1"/>
                </a:solidFill>
              </a:rPr>
              <a:t>, Hong Kong</a:t>
            </a:r>
            <a:endParaRPr lang="en-US" sz="800"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4552" y="1044371"/>
            <a:ext cx="640896" cy="3769978"/>
          </a:xfrm>
          <a:prstGeom prst="rect">
            <a:avLst/>
          </a:prstGeom>
        </p:spPr>
      </p:pic>
      <p:sp>
        <p:nvSpPr>
          <p:cNvPr id="9" name="TextBox 8"/>
          <p:cNvSpPr txBox="1"/>
          <p:nvPr/>
        </p:nvSpPr>
        <p:spPr>
          <a:xfrm>
            <a:off x="5142931" y="1192560"/>
            <a:ext cx="3549530" cy="3539431"/>
          </a:xfrm>
          <a:prstGeom prst="rect">
            <a:avLst/>
          </a:prstGeom>
          <a:noFill/>
        </p:spPr>
        <p:txBody>
          <a:bodyPr wrap="square" numCol="1" rtlCol="0">
            <a:spAutoFit/>
          </a:bodyPr>
          <a:lstStyle/>
          <a:p>
            <a:pPr marL="171450" indent="-171450">
              <a:buFont typeface="Arial" charset="0"/>
              <a:buChar char="•"/>
            </a:pPr>
            <a:r>
              <a:rPr lang="en-US" sz="1400" dirty="0" smtClean="0"/>
              <a:t>62 face-to-face courses </a:t>
            </a:r>
            <a:r>
              <a:rPr lang="en-US" sz="1400" dirty="0"/>
              <a:t>in </a:t>
            </a:r>
            <a:r>
              <a:rPr lang="en-US" sz="1400" dirty="0" smtClean="0"/>
              <a:t>25 </a:t>
            </a:r>
            <a:r>
              <a:rPr lang="en-US" sz="1400" dirty="0"/>
              <a:t>locations to </a:t>
            </a:r>
            <a:r>
              <a:rPr lang="en-US" sz="1400" dirty="0" smtClean="0"/>
              <a:t>1,934 trainees</a:t>
            </a:r>
          </a:p>
          <a:p>
            <a:pPr marL="171450" indent="-171450">
              <a:buFont typeface="Arial" charset="0"/>
              <a:buChar char="•"/>
            </a:pPr>
            <a:endParaRPr lang="en-US" sz="1400" dirty="0" smtClean="0"/>
          </a:p>
          <a:p>
            <a:pPr marL="171450" indent="-171450">
              <a:buFont typeface="Arial" charset="0"/>
              <a:buChar char="•"/>
            </a:pPr>
            <a:r>
              <a:rPr lang="en-US" sz="1400" b="1" dirty="0" smtClean="0"/>
              <a:t>Nine </a:t>
            </a:r>
            <a:r>
              <a:rPr lang="en-US" sz="1400" b="1" dirty="0"/>
              <a:t>community trainers delivered </a:t>
            </a:r>
            <a:r>
              <a:rPr lang="en-US" sz="1400" b="1" dirty="0" smtClean="0"/>
              <a:t>12 face-to-face courses in six locations</a:t>
            </a:r>
            <a:endParaRPr lang="en-US" sz="1400" b="1" dirty="0"/>
          </a:p>
          <a:p>
            <a:pPr marL="171450" indent="-171450">
              <a:buFont typeface="Arial" charset="0"/>
              <a:buChar char="•"/>
            </a:pPr>
            <a:endParaRPr lang="en-US" sz="1400" dirty="0" smtClean="0"/>
          </a:p>
          <a:p>
            <a:pPr marL="171450" indent="-171450">
              <a:buFont typeface="Arial" charset="0"/>
              <a:buChar char="•"/>
            </a:pPr>
            <a:r>
              <a:rPr lang="en-US" sz="1400" dirty="0" smtClean="0"/>
              <a:t>883 trainees </a:t>
            </a:r>
            <a:r>
              <a:rPr lang="en-US" sz="1400" dirty="0"/>
              <a:t>in </a:t>
            </a:r>
            <a:r>
              <a:rPr lang="en-US" sz="1400" dirty="0" smtClean="0"/>
              <a:t>130 </a:t>
            </a:r>
            <a:r>
              <a:rPr lang="en-US" sz="1400" dirty="0"/>
              <a:t>eLearning </a:t>
            </a:r>
            <a:r>
              <a:rPr lang="en-US" sz="1400" dirty="0" smtClean="0"/>
              <a:t>sessions</a:t>
            </a:r>
            <a:endParaRPr lang="en-US" sz="1400" dirty="0"/>
          </a:p>
          <a:p>
            <a:pPr marL="171450" indent="-171450">
              <a:buFont typeface="Arial" charset="0"/>
              <a:buChar char="•"/>
            </a:pPr>
            <a:endParaRPr lang="en-US" sz="1400" dirty="0" smtClean="0"/>
          </a:p>
          <a:p>
            <a:pPr marL="171450" indent="-171450">
              <a:buFont typeface="Arial" charset="0"/>
              <a:buChar char="•"/>
            </a:pPr>
            <a:r>
              <a:rPr lang="en-US" sz="1400" dirty="0" smtClean="0"/>
              <a:t>108 YouTube videos</a:t>
            </a:r>
            <a:r>
              <a:rPr lang="en-US" sz="1400" dirty="0"/>
              <a:t>; </a:t>
            </a:r>
            <a:r>
              <a:rPr lang="en-US" sz="1400" dirty="0" smtClean="0"/>
              <a:t>132,532 views</a:t>
            </a:r>
          </a:p>
          <a:p>
            <a:pPr marL="171450" indent="-171450">
              <a:buFont typeface="Arial" charset="0"/>
              <a:buChar char="•"/>
            </a:pPr>
            <a:endParaRPr lang="en-US" sz="1400" dirty="0" smtClean="0"/>
          </a:p>
          <a:p>
            <a:pPr marL="171450" indent="-171450">
              <a:buFont typeface="Arial" charset="0"/>
              <a:buChar char="•"/>
            </a:pPr>
            <a:r>
              <a:rPr lang="en-US" sz="1400" dirty="0" smtClean="0"/>
              <a:t>Updated IRM, IRR, Network Security, MPLS, SDN, NFV courses with new hands-on exercises</a:t>
            </a:r>
          </a:p>
          <a:p>
            <a:pPr marL="171450" indent="-171450">
              <a:buFont typeface="Arial" charset="0"/>
              <a:buChar char="•"/>
            </a:pPr>
            <a:endParaRPr lang="en-US" sz="1400" dirty="0" smtClean="0"/>
          </a:p>
          <a:p>
            <a:pPr marL="171450" indent="-171450">
              <a:buFont typeface="Arial" charset="0"/>
              <a:buChar char="•"/>
            </a:pPr>
            <a:r>
              <a:rPr lang="en-US" sz="1400" dirty="0" smtClean="0"/>
              <a:t>Technical Assistance provided to nine Members (ID, FJ, NC, BD, TL)</a:t>
            </a:r>
            <a:endParaRPr lang="en-US" sz="1400" dirty="0"/>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1536" y="116647"/>
            <a:ext cx="576000" cy="576000"/>
          </a:xfrm>
          <a:prstGeom prst="rect">
            <a:avLst/>
          </a:prstGeom>
        </p:spPr>
      </p:pic>
      <p:sp>
        <p:nvSpPr>
          <p:cNvPr id="34" name="Oval 33"/>
          <p:cNvSpPr/>
          <p:nvPr/>
        </p:nvSpPr>
        <p:spPr>
          <a:xfrm>
            <a:off x="1661239" y="2819866"/>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 name="Oval 34"/>
          <p:cNvSpPr/>
          <p:nvPr/>
        </p:nvSpPr>
        <p:spPr>
          <a:xfrm>
            <a:off x="2029635" y="3145083"/>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6" name="Oval 35"/>
          <p:cNvSpPr/>
          <p:nvPr/>
        </p:nvSpPr>
        <p:spPr>
          <a:xfrm>
            <a:off x="2545616" y="3199936"/>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7" name="Oval 36"/>
          <p:cNvSpPr/>
          <p:nvPr/>
        </p:nvSpPr>
        <p:spPr>
          <a:xfrm>
            <a:off x="1661238" y="2095615"/>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9" name="Oval 38"/>
          <p:cNvSpPr/>
          <p:nvPr/>
        </p:nvSpPr>
        <p:spPr>
          <a:xfrm>
            <a:off x="1842207" y="2170389"/>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41" name="Oval 40"/>
          <p:cNvSpPr/>
          <p:nvPr/>
        </p:nvSpPr>
        <p:spPr>
          <a:xfrm>
            <a:off x="3349322" y="2843914"/>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42" name="Oval 41"/>
          <p:cNvSpPr/>
          <p:nvPr/>
        </p:nvSpPr>
        <p:spPr>
          <a:xfrm>
            <a:off x="1680843" y="2746777"/>
            <a:ext cx="70689" cy="61485"/>
          </a:xfrm>
          <a:prstGeom prst="ellipse">
            <a:avLst/>
          </a:prstGeom>
          <a:solidFill>
            <a:srgbClr val="FF66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3767874"/>
            <a:ext cx="1914962" cy="1077166"/>
          </a:xfrm>
          <a:prstGeom prst="rect">
            <a:avLst/>
          </a:prstGeom>
          <a:ln w="38100">
            <a:solidFill>
              <a:srgbClr val="2372C9"/>
            </a:solidFill>
          </a:ln>
        </p:spPr>
      </p:pic>
      <p:sp>
        <p:nvSpPr>
          <p:cNvPr id="43" name="TextBox 42"/>
          <p:cNvSpPr txBox="1"/>
          <p:nvPr/>
        </p:nvSpPr>
        <p:spPr>
          <a:xfrm>
            <a:off x="1232503" y="4660562"/>
            <a:ext cx="891225" cy="215444"/>
          </a:xfrm>
          <a:prstGeom prst="rect">
            <a:avLst/>
          </a:prstGeom>
          <a:noFill/>
        </p:spPr>
        <p:txBody>
          <a:bodyPr wrap="square" rtlCol="0">
            <a:spAutoFit/>
          </a:bodyPr>
          <a:lstStyle/>
          <a:p>
            <a:r>
              <a:rPr lang="en-US" sz="800" smtClean="0">
                <a:solidFill>
                  <a:schemeClr val="bg1"/>
                </a:solidFill>
              </a:rPr>
              <a:t>Training</a:t>
            </a:r>
            <a:r>
              <a:rPr lang="en-US" sz="800" dirty="0" smtClean="0">
                <a:solidFill>
                  <a:schemeClr val="bg1"/>
                </a:solidFill>
              </a:rPr>
              <a:t>, Laos</a:t>
            </a:r>
            <a:endParaRPr lang="en-US" sz="800" dirty="0">
              <a:solidFill>
                <a:schemeClr val="bg1"/>
              </a:solidFill>
            </a:endParaRPr>
          </a:p>
        </p:txBody>
      </p:sp>
    </p:spTree>
    <p:extLst>
      <p:ext uri="{BB962C8B-B14F-4D97-AF65-F5344CB8AC3E}">
        <p14:creationId xmlns:p14="http://schemas.microsoft.com/office/powerpoint/2010/main" val="247187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470"/>
            <a:ext cx="8352928" cy="857250"/>
          </a:xfrm>
        </p:spPr>
        <p:txBody>
          <a:bodyPr/>
          <a:lstStyle/>
          <a:p>
            <a:r>
              <a:rPr lang="en-US" dirty="0" smtClean="0">
                <a:solidFill>
                  <a:srgbClr val="2372C9"/>
                </a:solidFill>
              </a:rPr>
              <a:t>Security Outreach</a:t>
            </a:r>
            <a:endParaRPr lang="en-US" dirty="0">
              <a:solidFill>
                <a:srgbClr val="2372C9"/>
              </a:solidFill>
            </a:endParaRPr>
          </a:p>
        </p:txBody>
      </p:sp>
      <p:pic>
        <p:nvPicPr>
          <p:cNvPr id="7" name="Picture 6" descr="Region-in-world-Blue-01-01.png"/>
          <p:cNvPicPr>
            <a:picLocks noChangeAspect="1"/>
          </p:cNvPicPr>
          <p:nvPr/>
        </p:nvPicPr>
        <p:blipFill rotWithShape="1">
          <a:blip r:embed="rId3">
            <a:alphaModFix amt="78000"/>
            <a:extLst>
              <a:ext uri="{28A0092B-C50C-407E-A947-70E740481C1C}">
                <a14:useLocalDpi xmlns:a14="http://schemas.microsoft.com/office/drawing/2010/main" val="0"/>
              </a:ext>
            </a:extLst>
          </a:blip>
          <a:srcRect t="513" r="18205"/>
          <a:stretch/>
        </p:blipFill>
        <p:spPr>
          <a:xfrm>
            <a:off x="-900608" y="1101777"/>
            <a:ext cx="5615015" cy="3561497"/>
          </a:xfrm>
          <a:prstGeom prst="rect">
            <a:avLst/>
          </a:prstGeom>
        </p:spPr>
      </p:pic>
      <p:sp>
        <p:nvSpPr>
          <p:cNvPr id="5" name="Slide Number Placeholder 4"/>
          <p:cNvSpPr>
            <a:spLocks noGrp="1"/>
          </p:cNvSpPr>
          <p:nvPr>
            <p:ph type="sldNum" sz="quarter" idx="12"/>
          </p:nvPr>
        </p:nvSpPr>
        <p:spPr/>
        <p:txBody>
          <a:bodyPr/>
          <a:lstStyle/>
          <a:p>
            <a:fld id="{38B2A337-2C29-4402-A0A2-E290C184D5D3}" type="slidenum">
              <a:rPr lang="en-AU" smtClean="0"/>
              <a:t>13</a:t>
            </a:fld>
            <a:endParaRPr lang="en-AU" dirty="0"/>
          </a:p>
        </p:txBody>
      </p:sp>
      <p:sp>
        <p:nvSpPr>
          <p:cNvPr id="46" name="Oval 45"/>
          <p:cNvSpPr/>
          <p:nvPr/>
        </p:nvSpPr>
        <p:spPr>
          <a:xfrm>
            <a:off x="2087216" y="3363838"/>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07985" y="2514928"/>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151112" y="3003798"/>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07296" y="4164691"/>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951312" y="3948667"/>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087216" y="3507854"/>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508154" y="2786269"/>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096308" y="3161244"/>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132205" y="3398408"/>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3742" y="2427734"/>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108108" y="3288815"/>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619886" y="3192718"/>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094059" y="3470671"/>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563888" y="3795886"/>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827584" y="2451685"/>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907704" y="3067041"/>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108108" y="2723026"/>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536" y="116647"/>
            <a:ext cx="576000" cy="576000"/>
          </a:xfrm>
          <a:prstGeom prst="rect">
            <a:avLst/>
          </a:prstGeom>
        </p:spPr>
      </p:pic>
      <p:grpSp>
        <p:nvGrpSpPr>
          <p:cNvPr id="33" name="Group 32"/>
          <p:cNvGrpSpPr/>
          <p:nvPr/>
        </p:nvGrpSpPr>
        <p:grpSpPr>
          <a:xfrm>
            <a:off x="4788024" y="987574"/>
            <a:ext cx="4176464" cy="3600400"/>
            <a:chOff x="419774" y="2024445"/>
            <a:chExt cx="6055104" cy="2924702"/>
          </a:xfrm>
        </p:grpSpPr>
        <p:grpSp>
          <p:nvGrpSpPr>
            <p:cNvPr id="34" name="Group 33"/>
            <p:cNvGrpSpPr/>
            <p:nvPr/>
          </p:nvGrpSpPr>
          <p:grpSpPr>
            <a:xfrm>
              <a:off x="419774" y="2024445"/>
              <a:ext cx="6055104" cy="2924702"/>
              <a:chOff x="419774" y="2024445"/>
              <a:chExt cx="6055104" cy="2924702"/>
            </a:xfrm>
          </p:grpSpPr>
          <p:grpSp>
            <p:nvGrpSpPr>
              <p:cNvPr id="36" name="Group 35"/>
              <p:cNvGrpSpPr/>
              <p:nvPr/>
            </p:nvGrpSpPr>
            <p:grpSpPr>
              <a:xfrm>
                <a:off x="6134877" y="2024445"/>
                <a:ext cx="340001" cy="2924702"/>
                <a:chOff x="8026082" y="1813647"/>
                <a:chExt cx="440920" cy="1410391"/>
              </a:xfrm>
            </p:grpSpPr>
            <p:cxnSp>
              <p:nvCxnSpPr>
                <p:cNvPr id="41" name="Straight Connector 40"/>
                <p:cNvCxnSpPr/>
                <p:nvPr/>
              </p:nvCxnSpPr>
              <p:spPr>
                <a:xfrm>
                  <a:off x="8026082" y="1813647"/>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467002" y="1813647"/>
                  <a:ext cx="0" cy="1400644"/>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026082" y="3224038"/>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flipH="1">
                <a:off x="419774" y="2024445"/>
                <a:ext cx="340001" cy="2924702"/>
                <a:chOff x="8026082" y="1813647"/>
                <a:chExt cx="440920" cy="1410391"/>
              </a:xfrm>
            </p:grpSpPr>
            <p:cxnSp>
              <p:nvCxnSpPr>
                <p:cNvPr id="38" name="Straight Connector 37"/>
                <p:cNvCxnSpPr/>
                <p:nvPr/>
              </p:nvCxnSpPr>
              <p:spPr>
                <a:xfrm>
                  <a:off x="8026082" y="1813647"/>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467002" y="1813647"/>
                  <a:ext cx="0" cy="1400644"/>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026082" y="3224038"/>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grpSp>
        </p:grpSp>
        <p:sp>
          <p:nvSpPr>
            <p:cNvPr id="35" name="TextBox 34"/>
            <p:cNvSpPr txBox="1"/>
            <p:nvPr/>
          </p:nvSpPr>
          <p:spPr>
            <a:xfrm>
              <a:off x="758628" y="2024445"/>
              <a:ext cx="5376249" cy="2904488"/>
            </a:xfrm>
            <a:prstGeom prst="rect">
              <a:avLst/>
            </a:prstGeom>
            <a:noFill/>
            <a:ln w="76200" cmpd="sng">
              <a:noFill/>
              <a:miter lim="800000"/>
            </a:ln>
          </p:spPr>
          <p:txBody>
            <a:bodyPr wrap="square" rtlCol="0" anchor="ctr" anchorCtr="0">
              <a:normAutofit lnSpcReduction="10000"/>
            </a:bodyPr>
            <a:lstStyle/>
            <a:p>
              <a:pPr marL="285750" indent="-285750">
                <a:buFont typeface="Arial"/>
                <a:buChar char="•"/>
              </a:pPr>
              <a:r>
                <a:rPr lang="en-US" sz="1400" b="1" dirty="0"/>
                <a:t>S</a:t>
              </a:r>
              <a:r>
                <a:rPr lang="en-US" sz="1400" b="1" dirty="0" smtClean="0"/>
                <a:t>ecurity </a:t>
              </a:r>
              <a:r>
                <a:rPr lang="en-US" sz="1400" b="1" dirty="0"/>
                <a:t>training and participation at </a:t>
              </a:r>
              <a:r>
                <a:rPr lang="en-US" sz="1400" b="1" dirty="0" smtClean="0"/>
                <a:t>27 </a:t>
              </a:r>
              <a:r>
                <a:rPr lang="en-US" sz="1400" b="1" dirty="0"/>
                <a:t>NOG and CERT events</a:t>
              </a:r>
            </a:p>
            <a:p>
              <a:pPr marL="285750" indent="-285750">
                <a:buFont typeface="Arial"/>
                <a:buChar char="•"/>
              </a:pPr>
              <a:endParaRPr lang="en-US" sz="1400" dirty="0"/>
            </a:p>
            <a:p>
              <a:pPr marL="285750" indent="-285750">
                <a:buFont typeface="Arial"/>
                <a:buChar char="•"/>
              </a:pPr>
              <a:r>
                <a:rPr lang="en-US" sz="1400" dirty="0" smtClean="0"/>
                <a:t>LEA </a:t>
              </a:r>
              <a:r>
                <a:rPr lang="en-US" sz="1400" dirty="0"/>
                <a:t>conferences in Malaysia and </a:t>
              </a:r>
              <a:r>
                <a:rPr lang="en-US" sz="1400" dirty="0" smtClean="0"/>
                <a:t>Korea; continued engagement with Interpol</a:t>
              </a:r>
              <a:endParaRPr lang="en-US" sz="1400" dirty="0"/>
            </a:p>
            <a:p>
              <a:pPr marL="285750" indent="-285750">
                <a:buFont typeface="Arial"/>
                <a:buChar char="•"/>
              </a:pPr>
              <a:endParaRPr lang="en-US" sz="1400" dirty="0"/>
            </a:p>
            <a:p>
              <a:pPr marL="285750" indent="-285750">
                <a:buFont typeface="Arial"/>
                <a:buChar char="•"/>
              </a:pPr>
              <a:r>
                <a:rPr lang="en-US" sz="1400" dirty="0" smtClean="0"/>
                <a:t>Training and support for creation </a:t>
              </a:r>
              <a:r>
                <a:rPr lang="en-US" sz="1400" dirty="0"/>
                <a:t>of new Tonga </a:t>
              </a:r>
              <a:r>
                <a:rPr lang="en-US" sz="1400" dirty="0" smtClean="0"/>
                <a:t>CERT; exploring viability of CERT in Vanuatu</a:t>
              </a:r>
              <a:endParaRPr lang="en-US" sz="1400" dirty="0"/>
            </a:p>
            <a:p>
              <a:pPr marL="285750" indent="-285750">
                <a:buFont typeface="Arial"/>
                <a:buChar char="•"/>
              </a:pPr>
              <a:endParaRPr lang="en-US" sz="1400" dirty="0"/>
            </a:p>
            <a:p>
              <a:pPr marL="285750" indent="-285750">
                <a:buFont typeface="Arial"/>
                <a:buChar char="•"/>
              </a:pPr>
              <a:r>
                <a:rPr lang="en-US" sz="1400" dirty="0" smtClean="0"/>
                <a:t>FIRST Tech </a:t>
              </a:r>
              <a:r>
                <a:rPr lang="en-US" sz="1400" dirty="0"/>
                <a:t>Colloquia with APRICOT 2016, SANOG 28, APNIC </a:t>
              </a:r>
              <a:r>
                <a:rPr lang="en-US" sz="1400" dirty="0" smtClean="0"/>
                <a:t>42</a:t>
              </a:r>
              <a:endParaRPr lang="en-US" sz="1400" dirty="0"/>
            </a:p>
            <a:p>
              <a:pPr marL="285750" indent="-285750">
                <a:buFont typeface="Arial"/>
                <a:buChar char="•"/>
              </a:pPr>
              <a:endParaRPr lang="en-US" sz="1400" dirty="0"/>
            </a:p>
            <a:p>
              <a:pPr marL="285750" indent="-285750">
                <a:buFont typeface="Arial"/>
                <a:buChar char="•"/>
              </a:pPr>
              <a:r>
                <a:rPr lang="en-US" sz="1400" dirty="0"/>
                <a:t>Paul Wilson joined GFCE Advisory </a:t>
              </a:r>
              <a:r>
                <a:rPr lang="en-US" sz="1400" dirty="0" smtClean="0"/>
                <a:t>Board</a:t>
              </a:r>
            </a:p>
            <a:p>
              <a:pPr marL="285750" indent="-285750">
                <a:buFont typeface="Arial"/>
                <a:buChar char="•"/>
              </a:pPr>
              <a:endParaRPr lang="en-US" sz="1400" dirty="0"/>
            </a:p>
            <a:p>
              <a:pPr marL="285750" indent="-285750">
                <a:buFont typeface="Arial"/>
                <a:buChar char="•"/>
              </a:pPr>
              <a:r>
                <a:rPr lang="en-US" sz="1400" dirty="0" smtClean="0"/>
                <a:t>62 security-tagged blog posts published</a:t>
              </a:r>
              <a:endParaRPr lang="en-US" sz="1400" dirty="0"/>
            </a:p>
          </p:txBody>
        </p:sp>
      </p:grpSp>
      <p:sp>
        <p:nvSpPr>
          <p:cNvPr id="44" name="Oval 43"/>
          <p:cNvSpPr/>
          <p:nvPr/>
        </p:nvSpPr>
        <p:spPr>
          <a:xfrm>
            <a:off x="2700006" y="2796539"/>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179250" y="3796570"/>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305092" y="4196312"/>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885925" y="4107807"/>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962849" y="3992099"/>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241188" y="3098662"/>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980790" y="3098662"/>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713053" y="3359495"/>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529518" y="2743710"/>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151133" y="3473619"/>
            <a:ext cx="71794" cy="63243"/>
          </a:xfrm>
          <a:prstGeom prst="ellipse">
            <a:avLst/>
          </a:prstGeom>
          <a:solidFill>
            <a:srgbClr val="D71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7948" y="1064423"/>
            <a:ext cx="1613850" cy="1296776"/>
          </a:xfrm>
          <a:prstGeom prst="rect">
            <a:avLst/>
          </a:prstGeom>
          <a:ln w="19050">
            <a:solidFill>
              <a:srgbClr val="004FBB"/>
            </a:solidFill>
          </a:ln>
        </p:spPr>
      </p:pic>
      <p:sp>
        <p:nvSpPr>
          <p:cNvPr id="53" name="TextBox 52"/>
          <p:cNvSpPr txBox="1"/>
          <p:nvPr/>
        </p:nvSpPr>
        <p:spPr>
          <a:xfrm>
            <a:off x="2585693" y="2134905"/>
            <a:ext cx="911725" cy="215444"/>
          </a:xfrm>
          <a:prstGeom prst="rect">
            <a:avLst/>
          </a:prstGeom>
          <a:noFill/>
        </p:spPr>
        <p:txBody>
          <a:bodyPr wrap="square" rtlCol="0">
            <a:spAutoFit/>
          </a:bodyPr>
          <a:lstStyle/>
          <a:p>
            <a:r>
              <a:rPr lang="en-US" sz="800" dirty="0" err="1" smtClean="0">
                <a:solidFill>
                  <a:schemeClr val="bg1"/>
                </a:solidFill>
              </a:rPr>
              <a:t>Adli</a:t>
            </a:r>
            <a:r>
              <a:rPr lang="en-US" sz="800" dirty="0" smtClean="0">
                <a:solidFill>
                  <a:schemeClr val="bg1"/>
                </a:solidFill>
              </a:rPr>
              <a:t> Wahid</a:t>
            </a:r>
            <a:endParaRPr lang="en-US" sz="800" dirty="0">
              <a:solidFill>
                <a:schemeClr val="bg1"/>
              </a:solidFill>
            </a:endParaRPr>
          </a:p>
        </p:txBody>
      </p:sp>
    </p:spTree>
    <p:extLst>
      <p:ext uri="{BB962C8B-B14F-4D97-AF65-F5344CB8AC3E}">
        <p14:creationId xmlns:p14="http://schemas.microsoft.com/office/powerpoint/2010/main" val="163058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0324"/>
            <a:ext cx="8352928" cy="857250"/>
          </a:xfrm>
        </p:spPr>
        <p:txBody>
          <a:bodyPr/>
          <a:lstStyle/>
          <a:p>
            <a:r>
              <a:rPr lang="en-US" dirty="0" smtClean="0">
                <a:solidFill>
                  <a:srgbClr val="2372C9"/>
                </a:solidFill>
              </a:rPr>
              <a:t>IPv6 Outreach</a:t>
            </a:r>
            <a:endParaRPr lang="en-US" dirty="0">
              <a:solidFill>
                <a:srgbClr val="2372C9"/>
              </a:solidFill>
            </a:endParaRPr>
          </a:p>
        </p:txBody>
      </p:sp>
      <p:sp>
        <p:nvSpPr>
          <p:cNvPr id="20" name="TextBox 19"/>
          <p:cNvSpPr txBox="1"/>
          <p:nvPr/>
        </p:nvSpPr>
        <p:spPr>
          <a:xfrm>
            <a:off x="1331640" y="4407954"/>
            <a:ext cx="1152128" cy="338554"/>
          </a:xfrm>
          <a:prstGeom prst="rect">
            <a:avLst/>
          </a:prstGeom>
          <a:noFill/>
        </p:spPr>
        <p:txBody>
          <a:bodyPr wrap="square" rtlCol="0">
            <a:spAutoFit/>
          </a:bodyPr>
          <a:lstStyle/>
          <a:p>
            <a:r>
              <a:rPr lang="en-US" sz="800" dirty="0" smtClean="0">
                <a:solidFill>
                  <a:schemeClr val="bg1"/>
                </a:solidFill>
              </a:rPr>
              <a:t>APNIC/ITU IPv6 Workshop, Bangkok</a:t>
            </a:r>
            <a:endParaRPr lang="en-US" sz="800" dirty="0">
              <a:solidFill>
                <a:schemeClr val="bg1"/>
              </a:solidFill>
            </a:endParaRPr>
          </a:p>
        </p:txBody>
      </p:sp>
      <p:sp>
        <p:nvSpPr>
          <p:cNvPr id="9" name="Slide Number Placeholder 8"/>
          <p:cNvSpPr>
            <a:spLocks noGrp="1"/>
          </p:cNvSpPr>
          <p:nvPr>
            <p:ph type="sldNum" sz="quarter" idx="12"/>
          </p:nvPr>
        </p:nvSpPr>
        <p:spPr/>
        <p:txBody>
          <a:bodyPr/>
          <a:lstStyle/>
          <a:p>
            <a:fld id="{38B2A337-2C29-4402-A0A2-E290C184D5D3}" type="slidenum">
              <a:rPr lang="en-AU" smtClean="0"/>
              <a:t>14</a:t>
            </a:fld>
            <a:endParaRPr lang="en-AU"/>
          </a:p>
        </p:txBody>
      </p:sp>
      <p:pic>
        <p:nvPicPr>
          <p:cNvPr id="31" name="Picture 30" descr="Region-Blue-01-01.png"/>
          <p:cNvPicPr>
            <a:picLocks noChangeAspect="1"/>
          </p:cNvPicPr>
          <p:nvPr/>
        </p:nvPicPr>
        <p:blipFill rotWithShape="1">
          <a:blip r:embed="rId3">
            <a:alphaModFix amt="70000"/>
            <a:extLst>
              <a:ext uri="{28A0092B-C50C-407E-A947-70E740481C1C}">
                <a14:useLocalDpi xmlns:a14="http://schemas.microsoft.com/office/drawing/2010/main" val="0"/>
              </a:ext>
            </a:extLst>
          </a:blip>
          <a:srcRect r="25037"/>
          <a:stretch/>
        </p:blipFill>
        <p:spPr>
          <a:xfrm>
            <a:off x="0" y="916836"/>
            <a:ext cx="5208596" cy="4076806"/>
          </a:xfrm>
          <a:prstGeom prst="rect">
            <a:avLst/>
          </a:prstGeom>
        </p:spPr>
      </p:pic>
      <p:sp>
        <p:nvSpPr>
          <p:cNvPr id="34" name="Oval 33"/>
          <p:cNvSpPr/>
          <p:nvPr/>
        </p:nvSpPr>
        <p:spPr>
          <a:xfrm>
            <a:off x="4139952" y="3795886"/>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907704" y="3219822"/>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979712" y="2571750"/>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211960" y="3651870"/>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1835696" y="2643758"/>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421428" y="3746167"/>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331640" y="2283718"/>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885015" y="2630477"/>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888941" y="2666331"/>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439480" y="2273449"/>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55576" y="2210584"/>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74716" y="1083967"/>
            <a:ext cx="3073748" cy="3693319"/>
          </a:xfrm>
          <a:prstGeom prst="rect">
            <a:avLst/>
          </a:prstGeom>
          <a:noFill/>
        </p:spPr>
        <p:txBody>
          <a:bodyPr wrap="square" rtlCol="0">
            <a:spAutoFit/>
          </a:bodyPr>
          <a:lstStyle/>
          <a:p>
            <a:pPr marL="171450" indent="-171450">
              <a:buFont typeface="Arial" charset="0"/>
              <a:buChar char="•"/>
            </a:pPr>
            <a:r>
              <a:rPr lang="en-US" sz="1300" dirty="0" smtClean="0"/>
              <a:t>18 face-to-face training sessions, 501 trainees including IPv6 workshop </a:t>
            </a:r>
            <a:r>
              <a:rPr lang="en-US" sz="1300" dirty="0"/>
              <a:t>with ITU in </a:t>
            </a:r>
            <a:r>
              <a:rPr lang="en-US" sz="1300" dirty="0" smtClean="0"/>
              <a:t>TH</a:t>
            </a:r>
            <a:endParaRPr lang="en-US" sz="1300" dirty="0"/>
          </a:p>
          <a:p>
            <a:pPr marL="171450" indent="-171450">
              <a:buFont typeface="Arial" charset="0"/>
              <a:buChar char="•"/>
            </a:pPr>
            <a:endParaRPr lang="en-US" sz="1300" dirty="0" smtClean="0"/>
          </a:p>
          <a:p>
            <a:pPr marL="171450" indent="-171450">
              <a:buFont typeface="Arial" charset="0"/>
              <a:buChar char="•"/>
            </a:pPr>
            <a:r>
              <a:rPr lang="en-US" sz="1300" dirty="0" smtClean="0"/>
              <a:t>36 </a:t>
            </a:r>
            <a:r>
              <a:rPr lang="en-US" sz="1300" dirty="0" err="1" smtClean="0"/>
              <a:t>elearning</a:t>
            </a:r>
            <a:r>
              <a:rPr lang="en-US" sz="1300" dirty="0" smtClean="0"/>
              <a:t> sessions reaching 245 trainees</a:t>
            </a:r>
          </a:p>
          <a:p>
            <a:pPr marL="171450" indent="-171450">
              <a:buFont typeface="Arial" charset="0"/>
              <a:buChar char="•"/>
            </a:pPr>
            <a:endParaRPr lang="en-US" sz="1300" dirty="0" smtClean="0"/>
          </a:p>
          <a:p>
            <a:pPr marL="171450" indent="-171450">
              <a:buFont typeface="Arial" charset="0"/>
              <a:buChar char="•"/>
            </a:pPr>
            <a:r>
              <a:rPr lang="en-US" sz="1300" dirty="0" smtClean="0"/>
              <a:t>Promoting IPv6 with presentations at 23 regional events</a:t>
            </a:r>
          </a:p>
          <a:p>
            <a:pPr marL="171450" indent="-171450">
              <a:buFont typeface="Arial" charset="0"/>
              <a:buChar char="•"/>
            </a:pPr>
            <a:endParaRPr lang="en-US" sz="1300" dirty="0"/>
          </a:p>
          <a:p>
            <a:pPr marL="171450" indent="-171450">
              <a:buFont typeface="Arial" charset="0"/>
              <a:buChar char="•"/>
            </a:pPr>
            <a:r>
              <a:rPr lang="en-US" sz="1300" dirty="0" smtClean="0"/>
              <a:t>Input to policy makers to include IPv6 in UN ESCAP’s AP-IS plan</a:t>
            </a:r>
          </a:p>
          <a:p>
            <a:pPr marL="171450" indent="-171450">
              <a:buFont typeface="Arial" charset="0"/>
              <a:buChar char="•"/>
            </a:pPr>
            <a:endParaRPr lang="en-US" sz="1300" dirty="0" smtClean="0"/>
          </a:p>
          <a:p>
            <a:pPr marL="171450" indent="-171450">
              <a:buFont typeface="Arial" charset="0"/>
              <a:buChar char="•"/>
            </a:pPr>
            <a:r>
              <a:rPr lang="en-US" sz="1300" dirty="0" smtClean="0"/>
              <a:t>Assisted Singapore IDA’s IPv6 survey and ASEAN workshop</a:t>
            </a:r>
          </a:p>
          <a:p>
            <a:pPr marL="171450" indent="-171450">
              <a:buFont typeface="Arial" charset="0"/>
              <a:buChar char="•"/>
            </a:pPr>
            <a:endParaRPr lang="en-US" sz="1300" dirty="0" smtClean="0"/>
          </a:p>
          <a:p>
            <a:pPr marL="171450" indent="-171450">
              <a:buFont typeface="Arial" charset="0"/>
              <a:buChar char="•"/>
            </a:pPr>
            <a:r>
              <a:rPr lang="en-US" sz="1300" dirty="0" smtClean="0"/>
              <a:t>Supported IGF IPv6 Best Practices Forum </a:t>
            </a:r>
          </a:p>
        </p:txBody>
      </p:sp>
      <p:pic>
        <p:nvPicPr>
          <p:cNvPr id="3" name="Picture 2" descr="ITUworksh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89" y="3666367"/>
            <a:ext cx="1697069" cy="1076568"/>
          </a:xfrm>
          <a:prstGeom prst="rect">
            <a:avLst/>
          </a:prstGeom>
          <a:ln w="38100">
            <a:solidFill>
              <a:srgbClr val="2372C9"/>
            </a:solidFill>
          </a:ln>
        </p:spPr>
      </p:pic>
      <p:sp>
        <p:nvSpPr>
          <p:cNvPr id="7" name="TextBox 6"/>
          <p:cNvSpPr txBox="1"/>
          <p:nvPr/>
        </p:nvSpPr>
        <p:spPr>
          <a:xfrm>
            <a:off x="467544" y="3642727"/>
            <a:ext cx="1593552" cy="238747"/>
          </a:xfrm>
          <a:prstGeom prst="rect">
            <a:avLst/>
          </a:prstGeom>
          <a:noFill/>
        </p:spPr>
        <p:txBody>
          <a:bodyPr wrap="square" rtlCol="0">
            <a:spAutoFit/>
          </a:bodyPr>
          <a:lstStyle/>
          <a:p>
            <a:r>
              <a:rPr lang="en-US" sz="800" dirty="0" smtClean="0">
                <a:solidFill>
                  <a:srgbClr val="FFFFFF"/>
                </a:solidFill>
              </a:rPr>
              <a:t>ITU/APNIC IPv6 workshop</a:t>
            </a:r>
            <a:endParaRPr lang="en-US" sz="800" dirty="0">
              <a:solidFill>
                <a:srgbClr val="FFFFFF"/>
              </a:solidFill>
            </a:endParaRPr>
          </a:p>
        </p:txBody>
      </p:sp>
      <p:sp>
        <p:nvSpPr>
          <p:cNvPr id="28" name="Oval 27"/>
          <p:cNvSpPr/>
          <p:nvPr/>
        </p:nvSpPr>
        <p:spPr>
          <a:xfrm>
            <a:off x="4153374" y="3827318"/>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988112" y="2621190"/>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01127" y="2505256"/>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flipH="1">
            <a:off x="585214" y="2346583"/>
            <a:ext cx="80606" cy="64750"/>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123728" y="2342950"/>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416856" y="2273448"/>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844534" y="3589005"/>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125128" y="3714735"/>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806561" y="3035230"/>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830623" y="2970079"/>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484393" y="2594480"/>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496607" y="2321126"/>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367686" y="2198271"/>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430957" y="2155313"/>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956809" y="2519248"/>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505963" y="2280666"/>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927856" y="3246541"/>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748476" y="2536688"/>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699792" y="1879131"/>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55588" y="4235668"/>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170325" y="2319722"/>
            <a:ext cx="71794" cy="62865"/>
          </a:xfrm>
          <a:prstGeom prst="ellipse">
            <a:avLst/>
          </a:prstGeom>
          <a:solidFill>
            <a:srgbClr val="590F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536" y="116647"/>
            <a:ext cx="576000" cy="576000"/>
          </a:xfrm>
          <a:prstGeom prst="rect">
            <a:avLst/>
          </a:prstGeom>
        </p:spPr>
      </p:pic>
      <p:sp>
        <p:nvSpPr>
          <p:cNvPr id="61" name="Oval 60"/>
          <p:cNvSpPr/>
          <p:nvPr/>
        </p:nvSpPr>
        <p:spPr>
          <a:xfrm>
            <a:off x="1813221" y="2190697"/>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2053677" y="2342950"/>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9778" y="1063428"/>
            <a:ext cx="579061" cy="3788191"/>
          </a:xfrm>
          <a:prstGeom prst="rect">
            <a:avLst/>
          </a:prstGeom>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463667" y="1063429"/>
            <a:ext cx="572827" cy="3788191"/>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92717" y="1155228"/>
            <a:ext cx="1648918" cy="1199375"/>
          </a:xfrm>
          <a:prstGeom prst="rect">
            <a:avLst/>
          </a:prstGeom>
          <a:ln w="38100">
            <a:solidFill>
              <a:srgbClr val="2372C9"/>
            </a:solidFill>
          </a:ln>
        </p:spPr>
      </p:pic>
      <p:sp>
        <p:nvSpPr>
          <p:cNvPr id="65" name="TextBox 64"/>
          <p:cNvSpPr txBox="1"/>
          <p:nvPr/>
        </p:nvSpPr>
        <p:spPr>
          <a:xfrm>
            <a:off x="3849695" y="2176927"/>
            <a:ext cx="1593552" cy="215444"/>
          </a:xfrm>
          <a:prstGeom prst="rect">
            <a:avLst/>
          </a:prstGeom>
          <a:noFill/>
        </p:spPr>
        <p:txBody>
          <a:bodyPr wrap="square" rtlCol="0">
            <a:spAutoFit/>
          </a:bodyPr>
          <a:lstStyle/>
          <a:p>
            <a:r>
              <a:rPr lang="en-US" sz="800" dirty="0" smtClean="0">
                <a:solidFill>
                  <a:srgbClr val="FFFFFF"/>
                </a:solidFill>
              </a:rPr>
              <a:t>IDA IPv6 workshop</a:t>
            </a:r>
            <a:endParaRPr lang="en-US" sz="800" dirty="0">
              <a:solidFill>
                <a:srgbClr val="FFFFFF"/>
              </a:solidFill>
            </a:endParaRPr>
          </a:p>
        </p:txBody>
      </p:sp>
      <p:sp>
        <p:nvSpPr>
          <p:cNvPr id="66" name="Oval 65"/>
          <p:cNvSpPr/>
          <p:nvPr/>
        </p:nvSpPr>
        <p:spPr>
          <a:xfrm>
            <a:off x="4176063" y="3539286"/>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573828" y="3898567"/>
            <a:ext cx="71794" cy="62865"/>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47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52928" cy="857250"/>
          </a:xfrm>
        </p:spPr>
        <p:txBody>
          <a:bodyPr/>
          <a:lstStyle/>
          <a:p>
            <a:r>
              <a:rPr lang="en-US" dirty="0" smtClean="0">
                <a:solidFill>
                  <a:srgbClr val="2372C9"/>
                </a:solidFill>
              </a:rPr>
              <a:t>APNIC Conferences</a:t>
            </a:r>
            <a:endParaRPr lang="en-US" dirty="0">
              <a:solidFill>
                <a:srgbClr val="2372C9"/>
              </a:solidFill>
            </a:endParaRPr>
          </a:p>
        </p:txBody>
      </p:sp>
      <p:sp>
        <p:nvSpPr>
          <p:cNvPr id="10" name="Slide Number Placeholder 9"/>
          <p:cNvSpPr>
            <a:spLocks noGrp="1"/>
          </p:cNvSpPr>
          <p:nvPr>
            <p:ph type="sldNum" sz="quarter" idx="12"/>
          </p:nvPr>
        </p:nvSpPr>
        <p:spPr/>
        <p:txBody>
          <a:bodyPr/>
          <a:lstStyle/>
          <a:p>
            <a:fld id="{38B2A337-2C29-4402-A0A2-E290C184D5D3}" type="slidenum">
              <a:rPr lang="en-AU" smtClean="0"/>
              <a:t>15</a:t>
            </a:fld>
            <a:endParaRPr lang="en-AU"/>
          </a:p>
        </p:txBody>
      </p:sp>
      <p:pic>
        <p:nvPicPr>
          <p:cNvPr id="33" name="Picture 32" descr="Region-Blue-01-01.png"/>
          <p:cNvPicPr>
            <a:picLocks noChangeAspect="1"/>
          </p:cNvPicPr>
          <p:nvPr/>
        </p:nvPicPr>
        <p:blipFill>
          <a:blip r:embed="rId3">
            <a:alphaModFix amt="69000"/>
            <a:extLst>
              <a:ext uri="{28A0092B-C50C-407E-A947-70E740481C1C}">
                <a14:useLocalDpi xmlns:a14="http://schemas.microsoft.com/office/drawing/2010/main" val="0"/>
              </a:ext>
            </a:extLst>
          </a:blip>
          <a:stretch>
            <a:fillRect/>
          </a:stretch>
        </p:blipFill>
        <p:spPr>
          <a:xfrm>
            <a:off x="-14656" y="915566"/>
            <a:ext cx="6962920" cy="4008690"/>
          </a:xfrm>
          <a:prstGeom prst="rect">
            <a:avLst/>
          </a:prstGeom>
        </p:spPr>
      </p:pic>
      <p:sp>
        <p:nvSpPr>
          <p:cNvPr id="31" name="Rounded Rectangle 30"/>
          <p:cNvSpPr/>
          <p:nvPr/>
        </p:nvSpPr>
        <p:spPr>
          <a:xfrm>
            <a:off x="4499992" y="4515966"/>
            <a:ext cx="905181" cy="275114"/>
          </a:xfrm>
          <a:prstGeom prst="roundRect">
            <a:avLst/>
          </a:prstGeom>
          <a:solidFill>
            <a:srgbClr val="70B0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APRICOT 2016</a:t>
            </a:r>
            <a:endParaRPr lang="en-US" sz="800" dirty="0">
              <a:solidFill>
                <a:schemeClr val="bg1"/>
              </a:solidFill>
            </a:endParaRPr>
          </a:p>
        </p:txBody>
      </p:sp>
      <p:sp>
        <p:nvSpPr>
          <p:cNvPr id="52" name="Oval 51"/>
          <p:cNvSpPr/>
          <p:nvPr/>
        </p:nvSpPr>
        <p:spPr>
          <a:xfrm>
            <a:off x="4414995" y="4249842"/>
            <a:ext cx="69629" cy="59825"/>
          </a:xfrm>
          <a:prstGeom prst="ellipse">
            <a:avLst/>
          </a:prstGeom>
          <a:solidFill>
            <a:srgbClr val="70B0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4" name="Oval 53"/>
          <p:cNvSpPr/>
          <p:nvPr/>
        </p:nvSpPr>
        <p:spPr>
          <a:xfrm>
            <a:off x="930328" y="2764722"/>
            <a:ext cx="69629" cy="59825"/>
          </a:xfrm>
          <a:prstGeom prst="ellipse">
            <a:avLst/>
          </a:prstGeom>
          <a:solidFill>
            <a:srgbClr val="70B0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5" name="Rounded Rectangle 54"/>
          <p:cNvSpPr/>
          <p:nvPr/>
        </p:nvSpPr>
        <p:spPr>
          <a:xfrm>
            <a:off x="323528" y="2930773"/>
            <a:ext cx="905181" cy="275114"/>
          </a:xfrm>
          <a:prstGeom prst="roundRect">
            <a:avLst/>
          </a:prstGeom>
          <a:solidFill>
            <a:srgbClr val="70B0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APNIC 42</a:t>
            </a:r>
            <a:endParaRPr lang="en-US" sz="800" dirty="0">
              <a:solidFill>
                <a:schemeClr val="bg1"/>
              </a:solidFill>
            </a:endParaRPr>
          </a:p>
        </p:txBody>
      </p:sp>
      <p:grpSp>
        <p:nvGrpSpPr>
          <p:cNvPr id="8" name="Group 7"/>
          <p:cNvGrpSpPr/>
          <p:nvPr/>
        </p:nvGrpSpPr>
        <p:grpSpPr>
          <a:xfrm>
            <a:off x="94207" y="3704172"/>
            <a:ext cx="1672241" cy="1106424"/>
            <a:chOff x="4127226" y="1030982"/>
            <a:chExt cx="1672241" cy="1106424"/>
          </a:xfrm>
        </p:grpSpPr>
        <p:pic>
          <p:nvPicPr>
            <p:cNvPr id="4" name="Picture 3" descr="Maemura_201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287" y="1058974"/>
              <a:ext cx="1620180" cy="1078432"/>
            </a:xfrm>
            <a:prstGeom prst="rect">
              <a:avLst/>
            </a:prstGeom>
            <a:ln w="38100">
              <a:solidFill>
                <a:srgbClr val="2372C9"/>
              </a:solidFill>
            </a:ln>
          </p:spPr>
        </p:pic>
        <p:sp>
          <p:nvSpPr>
            <p:cNvPr id="57" name="TextBox 56"/>
            <p:cNvSpPr txBox="1"/>
            <p:nvPr/>
          </p:nvSpPr>
          <p:spPr>
            <a:xfrm>
              <a:off x="4127226" y="1030982"/>
              <a:ext cx="993964" cy="215444"/>
            </a:xfrm>
            <a:prstGeom prst="rect">
              <a:avLst/>
            </a:prstGeom>
            <a:noFill/>
          </p:spPr>
          <p:txBody>
            <a:bodyPr wrap="square" rtlCol="0">
              <a:spAutoFit/>
            </a:bodyPr>
            <a:lstStyle/>
            <a:p>
              <a:r>
                <a:rPr lang="en-US" sz="800" dirty="0" smtClean="0">
                  <a:solidFill>
                    <a:srgbClr val="FFFFFF"/>
                  </a:solidFill>
                </a:rPr>
                <a:t>APRICOT 2016</a:t>
              </a:r>
              <a:endParaRPr lang="en-US" sz="800" dirty="0">
                <a:solidFill>
                  <a:srgbClr val="FFFFFF"/>
                </a:solidFill>
              </a:endParaRP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536" y="116647"/>
            <a:ext cx="576000" cy="5760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95384987"/>
              </p:ext>
            </p:extLst>
          </p:nvPr>
        </p:nvGraphicFramePr>
        <p:xfrm>
          <a:off x="5035231" y="1033778"/>
          <a:ext cx="3992305" cy="3041121"/>
        </p:xfrm>
        <a:graphic>
          <a:graphicData uri="http://schemas.openxmlformats.org/drawingml/2006/table">
            <a:tbl>
              <a:tblPr firstRow="1" bandRow="1">
                <a:tableStyleId>{5C22544A-7EE6-4342-B048-85BDC9FD1C3A}</a:tableStyleId>
              </a:tblPr>
              <a:tblGrid>
                <a:gridCol w="1858779"/>
                <a:gridCol w="1101958"/>
                <a:gridCol w="1031568"/>
              </a:tblGrid>
              <a:tr h="355216">
                <a:tc>
                  <a:txBody>
                    <a:bodyPr/>
                    <a:lstStyle/>
                    <a:p>
                      <a:endParaRPr lang="en-US" sz="1400" dirty="0"/>
                    </a:p>
                  </a:txBody>
                  <a:tcPr>
                    <a:noFill/>
                  </a:tcPr>
                </a:tc>
                <a:tc>
                  <a:txBody>
                    <a:bodyPr/>
                    <a:lstStyle/>
                    <a:p>
                      <a:pPr algn="ctr"/>
                      <a:r>
                        <a:rPr lang="en-US" sz="1400" dirty="0" smtClean="0"/>
                        <a:t>APRICOT 2016</a:t>
                      </a:r>
                      <a:endParaRPr lang="en-US" sz="1400" dirty="0"/>
                    </a:p>
                  </a:txBody>
                  <a:tcPr/>
                </a:tc>
                <a:tc>
                  <a:txBody>
                    <a:bodyPr/>
                    <a:lstStyle/>
                    <a:p>
                      <a:pPr algn="ctr"/>
                      <a:r>
                        <a:rPr lang="en-US" sz="1400" dirty="0" smtClean="0"/>
                        <a:t>APNIC 42</a:t>
                      </a:r>
                      <a:endParaRPr lang="en-US" sz="1400" dirty="0"/>
                    </a:p>
                  </a:txBody>
                  <a:tcPr/>
                </a:tc>
              </a:tr>
              <a:tr h="252909">
                <a:tc>
                  <a:txBody>
                    <a:bodyPr/>
                    <a:lstStyle/>
                    <a:p>
                      <a:r>
                        <a:rPr lang="en-US" sz="1200" dirty="0" smtClean="0"/>
                        <a:t>Delegates</a:t>
                      </a:r>
                      <a:endParaRPr lang="en-US" sz="1200" dirty="0"/>
                    </a:p>
                  </a:txBody>
                  <a:tcPr/>
                </a:tc>
                <a:tc>
                  <a:txBody>
                    <a:bodyPr/>
                    <a:lstStyle/>
                    <a:p>
                      <a:pPr algn="r"/>
                      <a:r>
                        <a:rPr lang="en-US" sz="1200" dirty="0" smtClean="0"/>
                        <a:t>531</a:t>
                      </a:r>
                      <a:endParaRPr lang="en-US" sz="1200" dirty="0"/>
                    </a:p>
                  </a:txBody>
                  <a:tcPr/>
                </a:tc>
                <a:tc>
                  <a:txBody>
                    <a:bodyPr/>
                    <a:lstStyle/>
                    <a:p>
                      <a:pPr algn="r"/>
                      <a:r>
                        <a:rPr lang="en-US" sz="1200" dirty="0" smtClean="0"/>
                        <a:t>332</a:t>
                      </a:r>
                      <a:endParaRPr lang="en-US" sz="1200" dirty="0"/>
                    </a:p>
                  </a:txBody>
                  <a:tcPr/>
                </a:tc>
              </a:tr>
              <a:tr h="408007">
                <a:tc>
                  <a:txBody>
                    <a:bodyPr/>
                    <a:lstStyle/>
                    <a:p>
                      <a:r>
                        <a:rPr lang="en-US" sz="1200" dirty="0" smtClean="0"/>
                        <a:t>Economies</a:t>
                      </a:r>
                      <a:r>
                        <a:rPr lang="en-US" sz="1200" baseline="0" dirty="0" smtClean="0"/>
                        <a:t> represented</a:t>
                      </a:r>
                      <a:endParaRPr lang="en-US" sz="1200" dirty="0"/>
                    </a:p>
                  </a:txBody>
                  <a:tcPr/>
                </a:tc>
                <a:tc>
                  <a:txBody>
                    <a:bodyPr/>
                    <a:lstStyle/>
                    <a:p>
                      <a:pPr algn="r"/>
                      <a:r>
                        <a:rPr lang="en-US" sz="1200" dirty="0" smtClean="0"/>
                        <a:t>53</a:t>
                      </a:r>
                      <a:endParaRPr lang="en-US" sz="1200" dirty="0"/>
                    </a:p>
                  </a:txBody>
                  <a:tcPr/>
                </a:tc>
                <a:tc>
                  <a:txBody>
                    <a:bodyPr/>
                    <a:lstStyle/>
                    <a:p>
                      <a:pPr algn="r"/>
                      <a:r>
                        <a:rPr lang="en-US" sz="1200" dirty="0" smtClean="0"/>
                        <a:t>39</a:t>
                      </a:r>
                      <a:endParaRPr lang="en-US" sz="1200" dirty="0"/>
                    </a:p>
                  </a:txBody>
                  <a:tcPr/>
                </a:tc>
              </a:tr>
              <a:tr h="455490">
                <a:tc>
                  <a:txBody>
                    <a:bodyPr/>
                    <a:lstStyle/>
                    <a:p>
                      <a:r>
                        <a:rPr lang="en-US" sz="1200" dirty="0" smtClean="0"/>
                        <a:t>APNIC</a:t>
                      </a:r>
                      <a:r>
                        <a:rPr lang="en-US" sz="1200" baseline="0" dirty="0" smtClean="0"/>
                        <a:t> Members represented</a:t>
                      </a:r>
                      <a:endParaRPr lang="en-US" sz="1200" dirty="0"/>
                    </a:p>
                  </a:txBody>
                  <a:tcPr/>
                </a:tc>
                <a:tc>
                  <a:txBody>
                    <a:bodyPr/>
                    <a:lstStyle/>
                    <a:p>
                      <a:pPr algn="r"/>
                      <a:r>
                        <a:rPr lang="en-US" sz="1200" dirty="0" smtClean="0"/>
                        <a:t>125</a:t>
                      </a:r>
                      <a:endParaRPr lang="en-US" sz="1200" dirty="0"/>
                    </a:p>
                  </a:txBody>
                  <a:tcPr/>
                </a:tc>
                <a:tc>
                  <a:txBody>
                    <a:bodyPr/>
                    <a:lstStyle/>
                    <a:p>
                      <a:pPr algn="r"/>
                      <a:r>
                        <a:rPr lang="en-US" sz="1200" dirty="0" smtClean="0"/>
                        <a:t>133</a:t>
                      </a:r>
                      <a:endParaRPr lang="en-US" sz="1200" dirty="0"/>
                    </a:p>
                  </a:txBody>
                  <a:tcPr/>
                </a:tc>
              </a:tr>
              <a:tr h="286155">
                <a:tc>
                  <a:txBody>
                    <a:bodyPr/>
                    <a:lstStyle/>
                    <a:p>
                      <a:r>
                        <a:rPr lang="en-US" sz="1200" dirty="0" smtClean="0"/>
                        <a:t>AGM delegates</a:t>
                      </a:r>
                      <a:endParaRPr lang="en-US" sz="1200" dirty="0"/>
                    </a:p>
                  </a:txBody>
                  <a:tcPr/>
                </a:tc>
                <a:tc>
                  <a:txBody>
                    <a:bodyPr/>
                    <a:lstStyle/>
                    <a:p>
                      <a:pPr algn="r"/>
                      <a:r>
                        <a:rPr lang="en-US" sz="1200" dirty="0" smtClean="0"/>
                        <a:t>237</a:t>
                      </a:r>
                      <a:endParaRPr lang="en-US" sz="1200" dirty="0"/>
                    </a:p>
                  </a:txBody>
                  <a:tcPr/>
                </a:tc>
                <a:tc>
                  <a:txBody>
                    <a:bodyPr/>
                    <a:lstStyle/>
                    <a:p>
                      <a:pPr algn="r"/>
                      <a:r>
                        <a:rPr lang="en-US" sz="1200" dirty="0" smtClean="0"/>
                        <a:t>287</a:t>
                      </a:r>
                      <a:endParaRPr lang="en-US" sz="1200" dirty="0"/>
                    </a:p>
                  </a:txBody>
                  <a:tcPr/>
                </a:tc>
              </a:tr>
              <a:tr h="360207">
                <a:tc>
                  <a:txBody>
                    <a:bodyPr/>
                    <a:lstStyle/>
                    <a:p>
                      <a:r>
                        <a:rPr lang="en-US" sz="1200" dirty="0" smtClean="0"/>
                        <a:t>Remote</a:t>
                      </a:r>
                      <a:r>
                        <a:rPr lang="en-US" sz="1200" baseline="0" dirty="0" smtClean="0"/>
                        <a:t> sessions viewed</a:t>
                      </a:r>
                      <a:endParaRPr lang="en-US" sz="1200" dirty="0"/>
                    </a:p>
                  </a:txBody>
                  <a:tcPr/>
                </a:tc>
                <a:tc>
                  <a:txBody>
                    <a:bodyPr/>
                    <a:lstStyle/>
                    <a:p>
                      <a:pPr algn="r"/>
                      <a:r>
                        <a:rPr lang="en-US" sz="1200" dirty="0" smtClean="0"/>
                        <a:t>1,238</a:t>
                      </a:r>
                      <a:endParaRPr lang="en-US" sz="1200" dirty="0"/>
                    </a:p>
                  </a:txBody>
                  <a:tcPr/>
                </a:tc>
                <a:tc>
                  <a:txBody>
                    <a:bodyPr/>
                    <a:lstStyle/>
                    <a:p>
                      <a:pPr algn="r"/>
                      <a:r>
                        <a:rPr lang="en-US" sz="1200" dirty="0" smtClean="0"/>
                        <a:t>1,545</a:t>
                      </a:r>
                      <a:endParaRPr lang="en-US" sz="1200" dirty="0"/>
                    </a:p>
                  </a:txBody>
                  <a:tcPr/>
                </a:tc>
              </a:tr>
              <a:tr h="335055">
                <a:tc>
                  <a:txBody>
                    <a:bodyPr/>
                    <a:lstStyle/>
                    <a:p>
                      <a:r>
                        <a:rPr lang="en-US" sz="1200" dirty="0" smtClean="0"/>
                        <a:t>Fellows</a:t>
                      </a:r>
                    </a:p>
                    <a:p>
                      <a:pPr lvl="1"/>
                      <a:r>
                        <a:rPr lang="en-US" sz="1200" dirty="0" smtClean="0"/>
                        <a:t>Women</a:t>
                      </a:r>
                    </a:p>
                    <a:p>
                      <a:pPr lvl="1"/>
                      <a:r>
                        <a:rPr lang="en-US" sz="1200" dirty="0" smtClean="0"/>
                        <a:t>Youth</a:t>
                      </a:r>
                      <a:endParaRPr lang="en-US" sz="1200" dirty="0"/>
                    </a:p>
                  </a:txBody>
                  <a:tcPr/>
                </a:tc>
                <a:tc>
                  <a:txBody>
                    <a:bodyPr/>
                    <a:lstStyle/>
                    <a:p>
                      <a:pPr algn="r"/>
                      <a:r>
                        <a:rPr lang="en-US" sz="1200" dirty="0" smtClean="0"/>
                        <a:t>22</a:t>
                      </a:r>
                      <a:r>
                        <a:rPr lang="en-US" sz="1200" baseline="0" dirty="0" smtClean="0"/>
                        <a:t> </a:t>
                      </a:r>
                    </a:p>
                    <a:p>
                      <a:pPr algn="r"/>
                      <a:r>
                        <a:rPr lang="en-US" sz="1200" baseline="0" dirty="0" smtClean="0"/>
                        <a:t>6</a:t>
                      </a:r>
                      <a:endParaRPr lang="en-US" sz="1200" dirty="0"/>
                    </a:p>
                  </a:txBody>
                  <a:tcPr/>
                </a:tc>
                <a:tc>
                  <a:txBody>
                    <a:bodyPr/>
                    <a:lstStyle/>
                    <a:p>
                      <a:pPr algn="r"/>
                      <a:r>
                        <a:rPr lang="en-US" sz="1200" dirty="0" smtClean="0"/>
                        <a:t>52</a:t>
                      </a:r>
                    </a:p>
                    <a:p>
                      <a:pPr algn="r"/>
                      <a:r>
                        <a:rPr lang="en-US" sz="1200" dirty="0" smtClean="0"/>
                        <a:t>20</a:t>
                      </a:r>
                    </a:p>
                    <a:p>
                      <a:pPr algn="r"/>
                      <a:r>
                        <a:rPr lang="en-US" sz="1200" dirty="0" smtClean="0"/>
                        <a:t>14</a:t>
                      </a:r>
                      <a:endParaRPr lang="en-US" sz="1200" dirty="0"/>
                    </a:p>
                  </a:txBody>
                  <a:tcPr/>
                </a:tc>
              </a:tr>
            </a:tbl>
          </a:graphicData>
        </a:graphic>
      </p:graphicFrame>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0400" y="1910501"/>
            <a:ext cx="1659863" cy="1107440"/>
          </a:xfrm>
          <a:prstGeom prst="rect">
            <a:avLst/>
          </a:prstGeom>
          <a:ln w="28575">
            <a:solidFill>
              <a:srgbClr val="2372C9"/>
            </a:solidFill>
          </a:ln>
        </p:spPr>
      </p:pic>
      <p:sp>
        <p:nvSpPr>
          <p:cNvPr id="7" name="TextBox 6"/>
          <p:cNvSpPr txBox="1"/>
          <p:nvPr/>
        </p:nvSpPr>
        <p:spPr>
          <a:xfrm>
            <a:off x="3212331" y="2805007"/>
            <a:ext cx="818000" cy="230832"/>
          </a:xfrm>
          <a:prstGeom prst="rect">
            <a:avLst/>
          </a:prstGeom>
          <a:noFill/>
        </p:spPr>
        <p:txBody>
          <a:bodyPr wrap="square" rtlCol="0">
            <a:spAutoFit/>
          </a:bodyPr>
          <a:lstStyle/>
          <a:p>
            <a:r>
              <a:rPr lang="en-US" sz="900" dirty="0" smtClean="0">
                <a:solidFill>
                  <a:schemeClr val="bg1"/>
                </a:solidFill>
              </a:rPr>
              <a:t>APNIC 42</a:t>
            </a:r>
            <a:endParaRPr lang="en-US" sz="900" dirty="0">
              <a:solidFill>
                <a:schemeClr val="bg1"/>
              </a:solidFill>
            </a:endParaRPr>
          </a:p>
        </p:txBody>
      </p:sp>
    </p:spTree>
    <p:extLst>
      <p:ext uri="{BB962C8B-B14F-4D97-AF65-F5344CB8AC3E}">
        <p14:creationId xmlns:p14="http://schemas.microsoft.com/office/powerpoint/2010/main" val="345996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APNIC Labs</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16</a:t>
            </a:fld>
            <a:endParaRPr lang="en-AU"/>
          </a:p>
        </p:txBody>
      </p:sp>
      <p:sp>
        <p:nvSpPr>
          <p:cNvPr id="4" name="TextBox 3"/>
          <p:cNvSpPr txBox="1"/>
          <p:nvPr/>
        </p:nvSpPr>
        <p:spPr>
          <a:xfrm>
            <a:off x="658726" y="1298243"/>
            <a:ext cx="3067302" cy="784830"/>
          </a:xfrm>
          <a:prstGeom prst="rect">
            <a:avLst/>
          </a:prstGeom>
          <a:noFill/>
        </p:spPr>
        <p:txBody>
          <a:bodyPr wrap="square" rtlCol="0">
            <a:spAutoFit/>
          </a:bodyPr>
          <a:lstStyle/>
          <a:p>
            <a:pPr algn="ctr"/>
            <a:r>
              <a:rPr lang="en-US" sz="1500" dirty="0"/>
              <a:t>Research </a:t>
            </a:r>
            <a:r>
              <a:rPr lang="en-US" sz="1500" dirty="0" smtClean="0"/>
              <a:t>to </a:t>
            </a:r>
            <a:r>
              <a:rPr lang="en-US" sz="1500" dirty="0"/>
              <a:t>help the APNIC community make informed technical decisions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10" y="1214904"/>
            <a:ext cx="281432" cy="9515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927" y="1192194"/>
            <a:ext cx="288149" cy="97421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536" y="116647"/>
            <a:ext cx="576000" cy="576000"/>
          </a:xfrm>
          <a:prstGeom prst="rect">
            <a:avLst/>
          </a:prstGeom>
        </p:spPr>
      </p:pic>
      <p:grpSp>
        <p:nvGrpSpPr>
          <p:cNvPr id="28" name="Group 27"/>
          <p:cNvGrpSpPr/>
          <p:nvPr/>
        </p:nvGrpSpPr>
        <p:grpSpPr>
          <a:xfrm>
            <a:off x="4860032" y="1131590"/>
            <a:ext cx="4032448" cy="3528392"/>
            <a:chOff x="419774" y="2024445"/>
            <a:chExt cx="6055104" cy="2924702"/>
          </a:xfrm>
        </p:grpSpPr>
        <p:grpSp>
          <p:nvGrpSpPr>
            <p:cNvPr id="29" name="Group 28"/>
            <p:cNvGrpSpPr/>
            <p:nvPr/>
          </p:nvGrpSpPr>
          <p:grpSpPr>
            <a:xfrm>
              <a:off x="419774" y="2024445"/>
              <a:ext cx="6055104" cy="2924702"/>
              <a:chOff x="419774" y="2024445"/>
              <a:chExt cx="6055104" cy="2924702"/>
            </a:xfrm>
          </p:grpSpPr>
          <p:grpSp>
            <p:nvGrpSpPr>
              <p:cNvPr id="31" name="Group 30"/>
              <p:cNvGrpSpPr/>
              <p:nvPr/>
            </p:nvGrpSpPr>
            <p:grpSpPr>
              <a:xfrm>
                <a:off x="6134877" y="2024445"/>
                <a:ext cx="340001" cy="2924702"/>
                <a:chOff x="8026082" y="1813647"/>
                <a:chExt cx="440920" cy="1410391"/>
              </a:xfrm>
            </p:grpSpPr>
            <p:cxnSp>
              <p:nvCxnSpPr>
                <p:cNvPr id="36" name="Straight Connector 35"/>
                <p:cNvCxnSpPr/>
                <p:nvPr/>
              </p:nvCxnSpPr>
              <p:spPr>
                <a:xfrm>
                  <a:off x="8026082" y="1813647"/>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467002" y="1813647"/>
                  <a:ext cx="0" cy="1400644"/>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26082" y="3224038"/>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flipH="1">
                <a:off x="419774" y="2024445"/>
                <a:ext cx="340001" cy="2924702"/>
                <a:chOff x="8026082" y="1813647"/>
                <a:chExt cx="440920" cy="1410391"/>
              </a:xfrm>
            </p:grpSpPr>
            <p:cxnSp>
              <p:nvCxnSpPr>
                <p:cNvPr id="33" name="Straight Connector 32"/>
                <p:cNvCxnSpPr/>
                <p:nvPr/>
              </p:nvCxnSpPr>
              <p:spPr>
                <a:xfrm>
                  <a:off x="8026082" y="1813647"/>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467002" y="1813647"/>
                  <a:ext cx="0" cy="1400644"/>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026082" y="3224038"/>
                  <a:ext cx="440920" cy="0"/>
                </a:xfrm>
                <a:prstGeom prst="line">
                  <a:avLst/>
                </a:prstGeom>
                <a:ln w="76200" cap="sq" cmpd="sng">
                  <a:solidFill>
                    <a:srgbClr val="1E57B5"/>
                  </a:solidFill>
                  <a:miter lim="800000"/>
                </a:ln>
                <a:effectLst/>
              </p:spPr>
              <p:style>
                <a:lnRef idx="2">
                  <a:schemeClr val="accent1"/>
                </a:lnRef>
                <a:fillRef idx="0">
                  <a:schemeClr val="accent1"/>
                </a:fillRef>
                <a:effectRef idx="1">
                  <a:schemeClr val="accent1"/>
                </a:effectRef>
                <a:fontRef idx="minor">
                  <a:schemeClr val="tx1"/>
                </a:fontRef>
              </p:style>
            </p:cxnSp>
          </p:grpSp>
        </p:grpSp>
        <p:sp>
          <p:nvSpPr>
            <p:cNvPr id="30" name="TextBox 29"/>
            <p:cNvSpPr txBox="1"/>
            <p:nvPr/>
          </p:nvSpPr>
          <p:spPr>
            <a:xfrm>
              <a:off x="758628" y="2024445"/>
              <a:ext cx="5376249" cy="2805326"/>
            </a:xfrm>
            <a:prstGeom prst="rect">
              <a:avLst/>
            </a:prstGeom>
            <a:noFill/>
            <a:ln w="76200" cmpd="sng">
              <a:noFill/>
              <a:miter lim="800000"/>
            </a:ln>
          </p:spPr>
          <p:txBody>
            <a:bodyPr wrap="square" rtlCol="0" anchor="ctr" anchorCtr="0">
              <a:normAutofit fontScale="62500" lnSpcReduction="20000"/>
            </a:bodyPr>
            <a:lstStyle/>
            <a:p>
              <a:pPr marL="171450" indent="-171450">
                <a:buFont typeface="Arial" charset="0"/>
                <a:buChar char="•"/>
              </a:pPr>
              <a:r>
                <a:rPr lang="en-US" sz="2400" b="1" dirty="0"/>
                <a:t>Over 7 million measurements per day, measuring IPv6, DNSSEC, DNS</a:t>
              </a:r>
            </a:p>
            <a:p>
              <a:pPr marL="171450" indent="-171450">
                <a:buFont typeface="Arial" charset="0"/>
                <a:buChar char="•"/>
              </a:pPr>
              <a:endParaRPr lang="en-US" sz="2400" dirty="0"/>
            </a:p>
            <a:p>
              <a:pPr marL="171450" indent="-171450">
                <a:buFont typeface="Arial" charset="0"/>
                <a:buChar char="•"/>
              </a:pPr>
              <a:r>
                <a:rPr lang="en-US" sz="2400" dirty="0"/>
                <a:t>Data for DNS Root Zone key roll and ICANN’s Universal Acceptance (IDN) program</a:t>
              </a:r>
            </a:p>
            <a:p>
              <a:pPr marL="171450" indent="-171450">
                <a:buFont typeface="Arial" charset="0"/>
                <a:buChar char="•"/>
              </a:pPr>
              <a:endParaRPr lang="en-US" sz="2400" dirty="0"/>
            </a:p>
            <a:p>
              <a:pPr marL="171450" indent="-171450">
                <a:buFont typeface="Arial" charset="0"/>
                <a:buChar char="•"/>
              </a:pPr>
              <a:r>
                <a:rPr lang="en-US" sz="2400" dirty="0"/>
                <a:t>Measurement and testing support to operators planning IPv6 deployment</a:t>
              </a:r>
            </a:p>
            <a:p>
              <a:pPr marL="171450" indent="-171450">
                <a:buFont typeface="Arial" charset="0"/>
                <a:buChar char="•"/>
              </a:pPr>
              <a:endParaRPr lang="en-US" sz="2400" dirty="0"/>
            </a:p>
            <a:p>
              <a:pPr marL="171450" indent="-171450">
                <a:buFont typeface="Arial" charset="0"/>
                <a:buChar char="•"/>
              </a:pPr>
              <a:r>
                <a:rPr lang="en-US" sz="2400" dirty="0"/>
                <a:t>Presentations at 18 forums including IETF, RIRs, ICANN, DNS OARC, NOGs, OECD</a:t>
              </a:r>
            </a:p>
            <a:p>
              <a:pPr marL="171450" indent="-171450">
                <a:buFont typeface="Arial" charset="0"/>
                <a:buChar char="•"/>
              </a:pPr>
              <a:endParaRPr lang="en-US" sz="2400" dirty="0"/>
            </a:p>
            <a:p>
              <a:pPr marL="171450" indent="-171450">
                <a:buFont typeface="Arial" charset="0"/>
                <a:buChar char="•"/>
              </a:pPr>
              <a:r>
                <a:rPr lang="en-US" sz="2400" dirty="0"/>
                <a:t>Geoff Huston continues on ICANN </a:t>
              </a:r>
              <a:r>
                <a:rPr lang="en-US" sz="2400" dirty="0" smtClean="0"/>
                <a:t>SSAC, and contributing to ICANN GAC Public Safety Working Group</a:t>
              </a:r>
              <a:endParaRPr lang="en-US" sz="2400" dirty="0"/>
            </a:p>
          </p:txBody>
        </p:sp>
      </p:gr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6351" y="3321437"/>
            <a:ext cx="1965252" cy="1454046"/>
          </a:xfrm>
          <a:prstGeom prst="rect">
            <a:avLst/>
          </a:prstGeom>
          <a:ln w="19050">
            <a:solidFill>
              <a:srgbClr val="004FBB"/>
            </a:solid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846" y="2645632"/>
            <a:ext cx="2977651" cy="1518288"/>
          </a:xfrm>
          <a:prstGeom prst="rect">
            <a:avLst/>
          </a:prstGeom>
          <a:ln w="19050">
            <a:solidFill>
              <a:srgbClr val="004FBB"/>
            </a:solidFill>
          </a:ln>
        </p:spPr>
      </p:pic>
    </p:spTree>
    <p:extLst>
      <p:ext uri="{BB962C8B-B14F-4D97-AF65-F5344CB8AC3E}">
        <p14:creationId xmlns:p14="http://schemas.microsoft.com/office/powerpoint/2010/main" val="229180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372C9"/>
                </a:solidFill>
              </a:rPr>
              <a:t>APNIC Foundation</a:t>
            </a:r>
            <a:endParaRPr lang="en-AU"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17</a:t>
            </a:fld>
            <a:endParaRPr lang="en-AU"/>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34" y="1317930"/>
            <a:ext cx="3288542" cy="193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536" y="116647"/>
            <a:ext cx="576000" cy="576000"/>
          </a:xfrm>
          <a:prstGeom prst="rect">
            <a:avLst/>
          </a:prstGeom>
        </p:spPr>
      </p:pic>
      <p:sp>
        <p:nvSpPr>
          <p:cNvPr id="9" name="TextBox 8"/>
          <p:cNvSpPr txBox="1"/>
          <p:nvPr/>
        </p:nvSpPr>
        <p:spPr>
          <a:xfrm>
            <a:off x="4677038" y="1557821"/>
            <a:ext cx="4176464" cy="1077218"/>
          </a:xfrm>
          <a:prstGeom prst="rect">
            <a:avLst/>
          </a:prstGeom>
          <a:noFill/>
        </p:spPr>
        <p:txBody>
          <a:bodyPr wrap="square" rtlCol="0">
            <a:spAutoFit/>
          </a:bodyPr>
          <a:lstStyle/>
          <a:p>
            <a:pPr marL="285750" lvl="0" indent="-285750">
              <a:buFont typeface="Arial" charset="0"/>
              <a:buChar char="•"/>
            </a:pPr>
            <a:r>
              <a:rPr lang="en-AU" sz="1600" dirty="0" smtClean="0"/>
              <a:t>Officially incorporated in Hong Kong in </a:t>
            </a:r>
            <a:r>
              <a:rPr lang="en-AU" sz="1600" smtClean="0"/>
              <a:t>September 2016</a:t>
            </a:r>
          </a:p>
          <a:p>
            <a:pPr marL="285750" lvl="0" indent="-285750">
              <a:buFont typeface="Arial" charset="0"/>
              <a:buChar char="•"/>
            </a:pPr>
            <a:endParaRPr lang="en-AU" sz="1600" dirty="0" smtClean="0"/>
          </a:p>
          <a:p>
            <a:pPr marL="285750" lvl="0" indent="-285750">
              <a:buFont typeface="Arial" charset="0"/>
              <a:buChar char="•"/>
            </a:pPr>
            <a:r>
              <a:rPr lang="en-AU" sz="1600" dirty="0" smtClean="0"/>
              <a:t>First year of operation to begin in 2017</a:t>
            </a:r>
          </a:p>
        </p:txBody>
      </p:sp>
      <p:graphicFrame>
        <p:nvGraphicFramePr>
          <p:cNvPr id="4" name="Table 3"/>
          <p:cNvGraphicFramePr>
            <a:graphicFrameLocks noGrp="1"/>
          </p:cNvGraphicFramePr>
          <p:nvPr>
            <p:extLst>
              <p:ext uri="{D42A27DB-BD31-4B8C-83A1-F6EECF244321}">
                <p14:modId xmlns:p14="http://schemas.microsoft.com/office/powerpoint/2010/main" val="253938523"/>
              </p:ext>
            </p:extLst>
          </p:nvPr>
        </p:nvGraphicFramePr>
        <p:xfrm>
          <a:off x="4810313" y="3186035"/>
          <a:ext cx="3760033" cy="1371600"/>
        </p:xfrm>
        <a:graphic>
          <a:graphicData uri="http://schemas.openxmlformats.org/drawingml/2006/table">
            <a:tbl>
              <a:tblPr firstRow="1" bandRow="1">
                <a:tableStyleId>{5C22544A-7EE6-4342-B048-85BDC9FD1C3A}</a:tableStyleId>
              </a:tblPr>
              <a:tblGrid>
                <a:gridCol w="2314047"/>
                <a:gridCol w="1445986"/>
              </a:tblGrid>
              <a:tr h="203091">
                <a:tc>
                  <a:txBody>
                    <a:bodyPr/>
                    <a:lstStyle/>
                    <a:p>
                      <a:r>
                        <a:rPr lang="en-US" sz="1200" dirty="0" smtClean="0"/>
                        <a:t>Partner</a:t>
                      </a:r>
                      <a:r>
                        <a:rPr lang="en-US" sz="1200" baseline="0" dirty="0" smtClean="0"/>
                        <a:t> &amp; Project</a:t>
                      </a:r>
                      <a:endParaRPr lang="en-US" sz="1200" dirty="0"/>
                    </a:p>
                  </a:txBody>
                  <a:tcPr/>
                </a:tc>
                <a:tc>
                  <a:txBody>
                    <a:bodyPr/>
                    <a:lstStyle/>
                    <a:p>
                      <a:r>
                        <a:rPr lang="en-US" sz="1200" dirty="0" smtClean="0"/>
                        <a:t>Amount</a:t>
                      </a:r>
                      <a:endParaRPr lang="en-US" sz="1200" dirty="0"/>
                    </a:p>
                  </a:txBody>
                  <a:tcPr/>
                </a:tc>
              </a:tr>
              <a:tr h="245269">
                <a:tc>
                  <a:txBody>
                    <a:bodyPr/>
                    <a:lstStyle/>
                    <a:p>
                      <a:r>
                        <a:rPr lang="en-US" sz="1200" dirty="0" smtClean="0"/>
                        <a:t>IDRC for Seed Alliance</a:t>
                      </a:r>
                      <a:endParaRPr lang="en-US" sz="1200" dirty="0"/>
                    </a:p>
                  </a:txBody>
                  <a:tcPr/>
                </a:tc>
                <a:tc>
                  <a:txBody>
                    <a:bodyPr/>
                    <a:lstStyle/>
                    <a:p>
                      <a:pPr algn="r"/>
                      <a:r>
                        <a:rPr lang="en-US" sz="1200" dirty="0" smtClean="0"/>
                        <a:t>500,000</a:t>
                      </a:r>
                      <a:r>
                        <a:rPr lang="en-US" sz="1200" baseline="0" dirty="0" smtClean="0"/>
                        <a:t> CAD</a:t>
                      </a:r>
                      <a:endParaRPr lang="en-US" sz="1200" dirty="0"/>
                    </a:p>
                  </a:txBody>
                  <a:tcPr/>
                </a:tc>
              </a:tr>
              <a:tr h="209759">
                <a:tc>
                  <a:txBody>
                    <a:bodyPr/>
                    <a:lstStyle/>
                    <a:p>
                      <a:r>
                        <a:rPr lang="en-US" sz="1200" dirty="0" smtClean="0"/>
                        <a:t>JICA</a:t>
                      </a:r>
                      <a:r>
                        <a:rPr lang="en-US" sz="1200" baseline="0" dirty="0" smtClean="0"/>
                        <a:t> for APNIC Academy</a:t>
                      </a:r>
                      <a:endParaRPr lang="en-US" sz="1200" dirty="0"/>
                    </a:p>
                  </a:txBody>
                  <a:tcPr/>
                </a:tc>
                <a:tc>
                  <a:txBody>
                    <a:bodyPr/>
                    <a:lstStyle/>
                    <a:p>
                      <a:pPr algn="r"/>
                      <a:r>
                        <a:rPr lang="en-US" sz="1200" dirty="0" smtClean="0"/>
                        <a:t>20,000 USD</a:t>
                      </a:r>
                      <a:endParaRPr lang="en-US" sz="1200" dirty="0"/>
                    </a:p>
                  </a:txBody>
                  <a:tcPr/>
                </a:tc>
              </a:tr>
              <a:tr h="203091">
                <a:tc>
                  <a:txBody>
                    <a:bodyPr/>
                    <a:lstStyle/>
                    <a:p>
                      <a:r>
                        <a:rPr lang="en-US" sz="1200" dirty="0" smtClean="0"/>
                        <a:t>ITU for IPv6 Training</a:t>
                      </a:r>
                      <a:endParaRPr lang="en-US" sz="1200" dirty="0"/>
                    </a:p>
                  </a:txBody>
                  <a:tcPr/>
                </a:tc>
                <a:tc>
                  <a:txBody>
                    <a:bodyPr/>
                    <a:lstStyle/>
                    <a:p>
                      <a:pPr algn="r"/>
                      <a:r>
                        <a:rPr lang="en-US" sz="1200" dirty="0" smtClean="0"/>
                        <a:t>9,500 USD</a:t>
                      </a:r>
                      <a:endParaRPr lang="en-US" sz="1200" dirty="0"/>
                    </a:p>
                  </a:txBody>
                  <a:tcPr/>
                </a:tc>
              </a:tr>
              <a:tr h="203091">
                <a:tc>
                  <a:txBody>
                    <a:bodyPr/>
                    <a:lstStyle/>
                    <a:p>
                      <a:r>
                        <a:rPr lang="en-US" sz="1200" dirty="0" smtClean="0"/>
                        <a:t>ITU for IXP Training</a:t>
                      </a:r>
                      <a:endParaRPr lang="en-US" sz="1200" dirty="0"/>
                    </a:p>
                  </a:txBody>
                  <a:tcPr/>
                </a:tc>
                <a:tc>
                  <a:txBody>
                    <a:bodyPr/>
                    <a:lstStyle/>
                    <a:p>
                      <a:pPr algn="r"/>
                      <a:r>
                        <a:rPr lang="en-US" sz="1200" dirty="0" smtClean="0"/>
                        <a:t>4,300 USD</a:t>
                      </a:r>
                      <a:endParaRPr lang="en-US" sz="1200" dirty="0"/>
                    </a:p>
                  </a:txBody>
                  <a:tcPr/>
                </a:tc>
              </a:tr>
            </a:tbl>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5556" y="1501415"/>
            <a:ext cx="311482" cy="11900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70346" y="1501414"/>
            <a:ext cx="311482" cy="1190029"/>
          </a:xfrm>
          <a:prstGeom prst="rect">
            <a:avLst/>
          </a:prstGeom>
        </p:spPr>
      </p:pic>
      <p:sp>
        <p:nvSpPr>
          <p:cNvPr id="5" name="TextBox 4"/>
          <p:cNvSpPr txBox="1"/>
          <p:nvPr/>
        </p:nvSpPr>
        <p:spPr>
          <a:xfrm>
            <a:off x="770350" y="4194952"/>
            <a:ext cx="2571663" cy="369332"/>
          </a:xfrm>
          <a:prstGeom prst="rect">
            <a:avLst/>
          </a:prstGeom>
          <a:noFill/>
        </p:spPr>
        <p:txBody>
          <a:bodyPr wrap="none" rtlCol="0">
            <a:spAutoFit/>
          </a:bodyPr>
          <a:lstStyle/>
          <a:p>
            <a:r>
              <a:rPr lang="en-US" dirty="0" smtClean="0">
                <a:hlinkClick r:id="rId6"/>
              </a:rPr>
              <a:t>https://apnic.foundation</a:t>
            </a:r>
            <a:r>
              <a:rPr lang="en-US" dirty="0" smtClean="0"/>
              <a:t> </a:t>
            </a:r>
            <a:endParaRPr lang="en-US" dirty="0"/>
          </a:p>
        </p:txBody>
      </p:sp>
    </p:spTree>
    <p:extLst>
      <p:ext uri="{BB962C8B-B14F-4D97-AF65-F5344CB8AC3E}">
        <p14:creationId xmlns:p14="http://schemas.microsoft.com/office/powerpoint/2010/main" val="286843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372C9"/>
                </a:solidFill>
              </a:rPr>
              <a:t>APNIC Activities</a:t>
            </a:r>
            <a:endParaRPr lang="en-AU"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18</a:t>
            </a:fld>
            <a:endParaRPr lang="en-AU"/>
          </a:p>
        </p:txBody>
      </p:sp>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6741" y="1255382"/>
            <a:ext cx="1131590" cy="1131590"/>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1388361"/>
            <a:ext cx="256032" cy="865632"/>
          </a:xfrm>
          <a:prstGeom prst="rect">
            <a:avLst/>
          </a:prstGeom>
        </p:spPr>
      </p:pic>
      <p:pic>
        <p:nvPicPr>
          <p:cNvPr id="12" name="Picture 1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8384" y="1388361"/>
            <a:ext cx="256032" cy="865632"/>
          </a:xfrm>
          <a:prstGeom prst="rect">
            <a:avLst/>
          </a:prstGeom>
        </p:spPr>
      </p:pic>
      <p:sp>
        <p:nvSpPr>
          <p:cNvPr id="13" name="TextBox 12"/>
          <p:cNvSpPr txBox="1"/>
          <p:nvPr/>
        </p:nvSpPr>
        <p:spPr>
          <a:xfrm>
            <a:off x="2395760" y="1559567"/>
            <a:ext cx="5544616" cy="523220"/>
          </a:xfrm>
          <a:prstGeom prst="rect">
            <a:avLst/>
          </a:prstGeom>
          <a:noFill/>
        </p:spPr>
        <p:txBody>
          <a:bodyPr wrap="square" rtlCol="0">
            <a:spAutoFit/>
          </a:bodyPr>
          <a:lstStyle/>
          <a:p>
            <a:pPr algn="ctr"/>
            <a:r>
              <a:rPr lang="en-AU" sz="2800" dirty="0" smtClean="0">
                <a:solidFill>
                  <a:schemeClr val="bg1">
                    <a:lumMod val="85000"/>
                  </a:schemeClr>
                </a:solidFill>
              </a:rPr>
              <a:t>Serving APNIC Members</a:t>
            </a:r>
            <a:endParaRPr lang="en-AU" sz="2800" dirty="0">
              <a:solidFill>
                <a:schemeClr val="bg1">
                  <a:lumMod val="85000"/>
                </a:schemeClr>
              </a:solidFill>
            </a:endParaRPr>
          </a:p>
        </p:txBody>
      </p:sp>
      <p:sp>
        <p:nvSpPr>
          <p:cNvPr id="14" name="TextBox 13"/>
          <p:cNvSpPr txBox="1"/>
          <p:nvPr/>
        </p:nvSpPr>
        <p:spPr>
          <a:xfrm>
            <a:off x="2391320" y="2485671"/>
            <a:ext cx="5544616" cy="954107"/>
          </a:xfrm>
          <a:prstGeom prst="rect">
            <a:avLst/>
          </a:prstGeom>
          <a:noFill/>
        </p:spPr>
        <p:txBody>
          <a:bodyPr wrap="square" rtlCol="0">
            <a:spAutoFit/>
          </a:bodyPr>
          <a:lstStyle/>
          <a:p>
            <a:pPr algn="ctr"/>
            <a:r>
              <a:rPr lang="en-AU" sz="2800" dirty="0" smtClean="0">
                <a:solidFill>
                  <a:schemeClr val="bg1">
                    <a:lumMod val="85000"/>
                  </a:schemeClr>
                </a:solidFill>
              </a:rPr>
              <a:t>Supporting Regional Internet Development</a:t>
            </a:r>
            <a:endParaRPr lang="en-AU" sz="2800" dirty="0">
              <a:solidFill>
                <a:schemeClr val="bg1">
                  <a:lumMod val="85000"/>
                </a:schemeClr>
              </a:solidFill>
            </a:endParaRPr>
          </a:p>
        </p:txBody>
      </p:sp>
      <p:sp>
        <p:nvSpPr>
          <p:cNvPr id="15" name="TextBox 14"/>
          <p:cNvSpPr txBox="1"/>
          <p:nvPr/>
        </p:nvSpPr>
        <p:spPr>
          <a:xfrm>
            <a:off x="2391320" y="3628426"/>
            <a:ext cx="5544616" cy="954107"/>
          </a:xfrm>
          <a:prstGeom prst="rect">
            <a:avLst/>
          </a:prstGeom>
          <a:noFill/>
        </p:spPr>
        <p:txBody>
          <a:bodyPr wrap="square" rtlCol="0">
            <a:spAutoFit/>
          </a:bodyPr>
          <a:lstStyle/>
          <a:p>
            <a:pPr algn="ctr"/>
            <a:r>
              <a:rPr lang="en-AU" sz="2800" dirty="0" smtClean="0"/>
              <a:t>Cooperating with the Global Internet Community</a:t>
            </a:r>
            <a:endParaRPr lang="en-AU" sz="2800" dirty="0"/>
          </a:p>
        </p:txBody>
      </p:sp>
      <p:grpSp>
        <p:nvGrpSpPr>
          <p:cNvPr id="4" name="Group 3"/>
          <p:cNvGrpSpPr/>
          <p:nvPr/>
        </p:nvGrpSpPr>
        <p:grpSpPr>
          <a:xfrm>
            <a:off x="395536" y="3538479"/>
            <a:ext cx="7897062" cy="1134000"/>
            <a:chOff x="395536" y="2395726"/>
            <a:chExt cx="7897062" cy="11340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2395726"/>
              <a:ext cx="1134000" cy="1134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2529909"/>
              <a:ext cx="256032" cy="86563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6566" y="2529909"/>
              <a:ext cx="256032" cy="865632"/>
            </a:xfrm>
            <a:prstGeom prst="rect">
              <a:avLst/>
            </a:prstGeom>
          </p:spPr>
        </p:pic>
      </p:grpSp>
      <p:grpSp>
        <p:nvGrpSpPr>
          <p:cNvPr id="8" name="Group 7"/>
          <p:cNvGrpSpPr/>
          <p:nvPr/>
        </p:nvGrpSpPr>
        <p:grpSpPr>
          <a:xfrm>
            <a:off x="395536" y="2398434"/>
            <a:ext cx="7888880" cy="1134000"/>
            <a:chOff x="395536" y="3538480"/>
            <a:chExt cx="7888880" cy="1134000"/>
          </a:xfrm>
        </p:grpSpPr>
        <p:pic>
          <p:nvPicPr>
            <p:cNvPr id="7" name="Picture 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536" y="3538480"/>
              <a:ext cx="1134000" cy="1134000"/>
            </a:xfrm>
            <a:prstGeom prst="rect">
              <a:avLst/>
            </a:prstGeom>
          </p:spPr>
        </p:pic>
        <p:pic>
          <p:nvPicPr>
            <p:cNvPr id="18" name="Picture 1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3672663"/>
              <a:ext cx="256032" cy="865632"/>
            </a:xfrm>
            <a:prstGeom prst="rect">
              <a:avLst/>
            </a:prstGeom>
          </p:spPr>
        </p:pic>
        <p:pic>
          <p:nvPicPr>
            <p:cNvPr id="19" name="Picture 1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8384" y="3672663"/>
              <a:ext cx="256032" cy="865632"/>
            </a:xfrm>
            <a:prstGeom prst="rect">
              <a:avLst/>
            </a:prstGeom>
          </p:spPr>
        </p:pic>
      </p:grpSp>
    </p:spTree>
    <p:extLst>
      <p:ext uri="{BB962C8B-B14F-4D97-AF65-F5344CB8AC3E}">
        <p14:creationId xmlns:p14="http://schemas.microsoft.com/office/powerpoint/2010/main" val="1359322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1069"/>
            <a:ext cx="8352928" cy="857250"/>
          </a:xfrm>
        </p:spPr>
        <p:txBody>
          <a:bodyPr/>
          <a:lstStyle/>
          <a:p>
            <a:r>
              <a:rPr lang="en-US" dirty="0" smtClean="0">
                <a:solidFill>
                  <a:srgbClr val="2372C9"/>
                </a:solidFill>
              </a:rPr>
              <a:t>IANA Stewardship Transition</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19</a:t>
            </a:fld>
            <a:endParaRPr lang="en-A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2258" y="1029983"/>
            <a:ext cx="651253" cy="38309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494" y="1029983"/>
            <a:ext cx="651254" cy="3830904"/>
          </a:xfrm>
          <a:prstGeom prst="rect">
            <a:avLst/>
          </a:prstGeom>
        </p:spPr>
      </p:pic>
      <p:sp>
        <p:nvSpPr>
          <p:cNvPr id="6" name="TextBox 5"/>
          <p:cNvSpPr txBox="1"/>
          <p:nvPr/>
        </p:nvSpPr>
        <p:spPr>
          <a:xfrm>
            <a:off x="1046550" y="1120943"/>
            <a:ext cx="4176464" cy="3693319"/>
          </a:xfrm>
          <a:prstGeom prst="rect">
            <a:avLst/>
          </a:prstGeom>
          <a:noFill/>
        </p:spPr>
        <p:txBody>
          <a:bodyPr wrap="square" rtlCol="0">
            <a:spAutoFit/>
          </a:bodyPr>
          <a:lstStyle/>
          <a:p>
            <a:pPr marL="285750" indent="-285750">
              <a:buFont typeface="Arial" charset="0"/>
              <a:buChar char="•"/>
            </a:pPr>
            <a:r>
              <a:rPr lang="en-US" dirty="0" smtClean="0"/>
              <a:t>Plan approved by USG and stewardship of functions transferred to global community on 30 September 2016</a:t>
            </a:r>
          </a:p>
          <a:p>
            <a:pPr marL="285750" indent="-285750">
              <a:buFont typeface="Arial" charset="0"/>
              <a:buChar char="•"/>
            </a:pPr>
            <a:endParaRPr lang="en-US" dirty="0" smtClean="0"/>
          </a:p>
          <a:p>
            <a:pPr marL="285750" indent="-285750">
              <a:buFont typeface="Arial" charset="0"/>
              <a:buChar char="•"/>
            </a:pPr>
            <a:r>
              <a:rPr lang="en-US" dirty="0" smtClean="0"/>
              <a:t>SLA for IANA Numbering Services signed at ICANN 56 by RIRs and ICANN</a:t>
            </a:r>
          </a:p>
          <a:p>
            <a:pPr marL="285750" indent="-285750">
              <a:buFont typeface="Arial" charset="0"/>
              <a:buChar char="•"/>
            </a:pPr>
            <a:endParaRPr lang="en-US" dirty="0" smtClean="0"/>
          </a:p>
          <a:p>
            <a:pPr marL="285750" indent="-285750">
              <a:buFont typeface="Arial" charset="0"/>
              <a:buChar char="•"/>
            </a:pPr>
            <a:r>
              <a:rPr lang="en-US" dirty="0" smtClean="0"/>
              <a:t>APNIC EC passed a resolution at APNIC 42 thanking the APNIC community for their support of the process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64" y="87474"/>
            <a:ext cx="576000" cy="576000"/>
          </a:xfrm>
          <a:prstGeom prst="rect">
            <a:avLst/>
          </a:prstGeom>
        </p:spPr>
      </p:pic>
      <p:sp>
        <p:nvSpPr>
          <p:cNvPr id="8" name="TextBox 7"/>
          <p:cNvSpPr txBox="1"/>
          <p:nvPr/>
        </p:nvSpPr>
        <p:spPr>
          <a:xfrm>
            <a:off x="6106748" y="1577063"/>
            <a:ext cx="2808280" cy="2769989"/>
          </a:xfrm>
          <a:prstGeom prst="rect">
            <a:avLst/>
          </a:prstGeom>
          <a:noFill/>
        </p:spPr>
        <p:txBody>
          <a:bodyPr wrap="square" rtlCol="0">
            <a:spAutoFit/>
          </a:bodyPr>
          <a:lstStyle/>
          <a:p>
            <a:r>
              <a:rPr lang="en-AU" sz="1200" i="1" dirty="0" smtClean="0"/>
              <a:t>“This </a:t>
            </a:r>
            <a:r>
              <a:rPr lang="en-AU" sz="1200" i="1" dirty="0"/>
              <a:t>is a celebration of the process as much as it is of the results. This process has – once again – demonstrated that the </a:t>
            </a:r>
            <a:r>
              <a:rPr lang="en-AU" sz="1200" i="1" dirty="0" err="1"/>
              <a:t>multistakeholder</a:t>
            </a:r>
            <a:r>
              <a:rPr lang="en-AU" sz="1200" i="1" dirty="0"/>
              <a:t> model works, and is the best governance model to maintain a growing, stable and open Internet.  </a:t>
            </a:r>
            <a:endParaRPr lang="en-AU" sz="1200" i="1" dirty="0" smtClean="0"/>
          </a:p>
          <a:p>
            <a:endParaRPr lang="en-AU" sz="1200" i="1" dirty="0"/>
          </a:p>
          <a:p>
            <a:r>
              <a:rPr lang="en-AU" sz="1200" i="1" dirty="0" smtClean="0"/>
              <a:t>No </a:t>
            </a:r>
            <a:r>
              <a:rPr lang="en-AU" sz="1200" i="1" dirty="0"/>
              <a:t>single person, company, organization, or government runs the Internet; it belongs to everyone</a:t>
            </a:r>
            <a:r>
              <a:rPr lang="en-AU" sz="1200" i="1" dirty="0" smtClean="0"/>
              <a:t>.”</a:t>
            </a:r>
          </a:p>
          <a:p>
            <a:endParaRPr lang="en-AU" sz="1200" dirty="0"/>
          </a:p>
          <a:p>
            <a:r>
              <a:rPr lang="en-AU" sz="1200" dirty="0" smtClean="0"/>
              <a:t>Excerpt from Colombo Statement</a:t>
            </a:r>
            <a:endParaRPr lang="en-AU" sz="1200" dirty="0"/>
          </a:p>
          <a:p>
            <a:endParaRPr lang="en-US" dirty="0"/>
          </a:p>
        </p:txBody>
      </p:sp>
    </p:spTree>
    <p:extLst>
      <p:ext uri="{BB962C8B-B14F-4D97-AF65-F5344CB8AC3E}">
        <p14:creationId xmlns:p14="http://schemas.microsoft.com/office/powerpoint/2010/main" val="19894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15" y="240432"/>
            <a:ext cx="8352928" cy="857250"/>
          </a:xfrm>
        </p:spPr>
        <p:txBody>
          <a:bodyPr/>
          <a:lstStyle/>
          <a:p>
            <a:r>
              <a:rPr lang="en-US" dirty="0" smtClean="0">
                <a:solidFill>
                  <a:srgbClr val="2372C9"/>
                </a:solidFill>
              </a:rPr>
              <a:t>APNIC’s Vision</a:t>
            </a:r>
            <a:endParaRPr lang="en-US" dirty="0">
              <a:solidFill>
                <a:srgbClr val="2372C9"/>
              </a:solidFill>
            </a:endParaRPr>
          </a:p>
        </p:txBody>
      </p:sp>
      <p:sp>
        <p:nvSpPr>
          <p:cNvPr id="3" name="Content Placeholder 2"/>
          <p:cNvSpPr>
            <a:spLocks noGrp="1"/>
          </p:cNvSpPr>
          <p:nvPr>
            <p:ph idx="4294967295"/>
          </p:nvPr>
        </p:nvSpPr>
        <p:spPr>
          <a:xfrm>
            <a:off x="400571" y="2042325"/>
            <a:ext cx="8351837" cy="1758392"/>
          </a:xfrm>
        </p:spPr>
        <p:txBody>
          <a:bodyPr>
            <a:normAutofit/>
          </a:bodyPr>
          <a:lstStyle/>
          <a:p>
            <a:pPr marL="0" indent="0" algn="ctr">
              <a:buNone/>
            </a:pPr>
            <a:r>
              <a:rPr lang="en-US" sz="3600" dirty="0" smtClean="0"/>
              <a:t>A </a:t>
            </a:r>
            <a:r>
              <a:rPr lang="en-US" sz="3600" dirty="0"/>
              <a:t>global, open, </a:t>
            </a:r>
            <a:r>
              <a:rPr lang="en-US" sz="3600" dirty="0" smtClean="0"/>
              <a:t>stable </a:t>
            </a:r>
            <a:r>
              <a:rPr lang="en-US" sz="3600" dirty="0"/>
              <a:t>and secure Internet </a:t>
            </a:r>
            <a:r>
              <a:rPr lang="en-US" sz="3600" dirty="0" smtClean="0"/>
              <a:t>that </a:t>
            </a:r>
            <a:r>
              <a:rPr lang="en-US" sz="3600" dirty="0"/>
              <a:t>serves the entire Asia Pacific community</a:t>
            </a:r>
          </a:p>
        </p:txBody>
      </p:sp>
      <p:sp>
        <p:nvSpPr>
          <p:cNvPr id="5" name="Slide Number Placeholder 4"/>
          <p:cNvSpPr>
            <a:spLocks noGrp="1"/>
          </p:cNvSpPr>
          <p:nvPr>
            <p:ph type="sldNum" sz="quarter" idx="12"/>
          </p:nvPr>
        </p:nvSpPr>
        <p:spPr/>
        <p:txBody>
          <a:bodyPr/>
          <a:lstStyle/>
          <a:p>
            <a:fld id="{38B2A337-2C29-4402-A0A2-E290C184D5D3}" type="slidenum">
              <a:rPr lang="en-AU" smtClean="0"/>
              <a:t>2</a:t>
            </a:fld>
            <a:endParaRPr lang="en-AU"/>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996" y="1234913"/>
            <a:ext cx="573447" cy="337321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5536" y="1234913"/>
            <a:ext cx="573447" cy="3373215"/>
          </a:xfrm>
          <a:prstGeom prst="rect">
            <a:avLst/>
          </a:prstGeom>
        </p:spPr>
      </p:pic>
    </p:spTree>
    <p:extLst>
      <p:ext uri="{BB962C8B-B14F-4D97-AF65-F5344CB8AC3E}">
        <p14:creationId xmlns:p14="http://schemas.microsoft.com/office/powerpoint/2010/main" val="4722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1613"/>
            <a:ext cx="8352928" cy="857250"/>
          </a:xfrm>
        </p:spPr>
        <p:txBody>
          <a:bodyPr/>
          <a:lstStyle/>
          <a:p>
            <a:r>
              <a:rPr lang="en-US" dirty="0" smtClean="0"/>
              <a:t>Engagement Summary</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20</a:t>
            </a:fld>
            <a:endParaRPr lang="en-AU"/>
          </a:p>
        </p:txBody>
      </p:sp>
      <p:graphicFrame>
        <p:nvGraphicFramePr>
          <p:cNvPr id="4" name="Chart 3"/>
          <p:cNvGraphicFramePr>
            <a:graphicFrameLocks/>
          </p:cNvGraphicFramePr>
          <p:nvPr>
            <p:extLst>
              <p:ext uri="{D42A27DB-BD31-4B8C-83A1-F6EECF244321}">
                <p14:modId xmlns:p14="http://schemas.microsoft.com/office/powerpoint/2010/main" val="1308237777"/>
              </p:ext>
            </p:extLst>
          </p:nvPr>
        </p:nvGraphicFramePr>
        <p:xfrm>
          <a:off x="-213360" y="1058863"/>
          <a:ext cx="4907280" cy="3726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7829952"/>
              </p:ext>
            </p:extLst>
          </p:nvPr>
        </p:nvGraphicFramePr>
        <p:xfrm>
          <a:off x="4511040" y="1066483"/>
          <a:ext cx="4740344" cy="3703637"/>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0464" y="87474"/>
            <a:ext cx="576000" cy="576000"/>
          </a:xfrm>
          <a:prstGeom prst="rect">
            <a:avLst/>
          </a:prstGeom>
        </p:spPr>
      </p:pic>
    </p:spTree>
    <p:extLst>
      <p:ext uri="{BB962C8B-B14F-4D97-AF65-F5344CB8AC3E}">
        <p14:creationId xmlns:p14="http://schemas.microsoft.com/office/powerpoint/2010/main" val="13530504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Next APNIC Conference</a:t>
            </a:r>
            <a:endParaRPr lang="en-US" dirty="0">
              <a:solidFill>
                <a:srgbClr val="2372C9"/>
              </a:solidFil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pPr/>
              <a:t>21</a:t>
            </a:fld>
            <a:endParaRPr lang="en-AU"/>
          </a:p>
        </p:txBody>
      </p:sp>
      <p:sp>
        <p:nvSpPr>
          <p:cNvPr id="12" name="Rectangle 11"/>
          <p:cNvSpPr/>
          <p:nvPr/>
        </p:nvSpPr>
        <p:spPr>
          <a:xfrm>
            <a:off x="700326" y="3261705"/>
            <a:ext cx="3869266" cy="771743"/>
          </a:xfrm>
          <a:prstGeom prst="rect">
            <a:avLst/>
          </a:prstGeom>
          <a:solidFill>
            <a:srgbClr val="590F4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t>Website and Registration available soon</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464" y="87474"/>
            <a:ext cx="576000" cy="576000"/>
          </a:xfrm>
          <a:prstGeom prst="rect">
            <a:avLst/>
          </a:prstGeom>
        </p:spPr>
      </p:pic>
      <p:sp>
        <p:nvSpPr>
          <p:cNvPr id="7" name="TextBox 6"/>
          <p:cNvSpPr txBox="1"/>
          <p:nvPr/>
        </p:nvSpPr>
        <p:spPr>
          <a:xfrm>
            <a:off x="7092280" y="4367620"/>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9914" y="2440858"/>
            <a:ext cx="3744769" cy="21074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03" y="1392449"/>
            <a:ext cx="6096000" cy="1255206"/>
          </a:xfrm>
          <a:prstGeom prst="rect">
            <a:avLst/>
          </a:prstGeom>
        </p:spPr>
      </p:pic>
    </p:spTree>
    <p:extLst>
      <p:ext uri="{BB962C8B-B14F-4D97-AF65-F5344CB8AC3E}">
        <p14:creationId xmlns:p14="http://schemas.microsoft.com/office/powerpoint/2010/main" val="184890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Coming later</a:t>
            </a:r>
            <a:r>
              <a:rPr lang="is-IS" dirty="0" smtClean="0">
                <a:solidFill>
                  <a:srgbClr val="2372C9"/>
                </a:solidFill>
              </a:rPr>
              <a:t>…</a:t>
            </a:r>
            <a:endParaRPr lang="en-US" dirty="0">
              <a:solidFill>
                <a:srgbClr val="2372C9"/>
              </a:solidFill>
            </a:endParaRPr>
          </a:p>
        </p:txBody>
      </p:sp>
      <p:sp>
        <p:nvSpPr>
          <p:cNvPr id="5" name="Slide Number Placeholder 4"/>
          <p:cNvSpPr>
            <a:spLocks noGrp="1"/>
          </p:cNvSpPr>
          <p:nvPr>
            <p:ph type="sldNum" sz="quarter" idx="12"/>
          </p:nvPr>
        </p:nvSpPr>
        <p:spPr/>
        <p:txBody>
          <a:bodyPr/>
          <a:lstStyle/>
          <a:p>
            <a:fld id="{38B2A337-2C29-4402-A0A2-E290C184D5D3}" type="slidenum">
              <a:rPr lang="en-AU" smtClean="0"/>
              <a:t>22</a:t>
            </a:fld>
            <a:endParaRPr lang="en-AU"/>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464" y="87474"/>
            <a:ext cx="576000" cy="57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45" y="1284193"/>
            <a:ext cx="2750695" cy="1546972"/>
          </a:xfrm>
          <a:prstGeom prst="rect">
            <a:avLst/>
          </a:prstGeom>
          <a:ln w="19050">
            <a:solidFill>
              <a:srgbClr val="004FBB"/>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5536" y="3274211"/>
            <a:ext cx="3912433" cy="1409012"/>
          </a:xfrm>
          <a:prstGeom prst="rect">
            <a:avLst/>
          </a:prstGeom>
          <a:ln w="19050">
            <a:solidFill>
              <a:srgbClr val="004FBB"/>
            </a:solidFill>
          </a:ln>
        </p:spPr>
      </p:pic>
      <p:sp>
        <p:nvSpPr>
          <p:cNvPr id="10" name="Rectangle 9"/>
          <p:cNvSpPr/>
          <p:nvPr/>
        </p:nvSpPr>
        <p:spPr>
          <a:xfrm>
            <a:off x="3888464" y="1734513"/>
            <a:ext cx="4572000" cy="646331"/>
          </a:xfrm>
          <a:prstGeom prst="rect">
            <a:avLst/>
          </a:prstGeom>
        </p:spPr>
        <p:txBody>
          <a:bodyPr>
            <a:spAutoFit/>
          </a:bodyPr>
          <a:lstStyle/>
          <a:p>
            <a:pPr algn="ctr"/>
            <a:r>
              <a:rPr lang="en-AU" dirty="0"/>
              <a:t>APRICOT 2018, Kathmandu, </a:t>
            </a:r>
            <a:r>
              <a:rPr lang="en-AU" dirty="0" smtClean="0"/>
              <a:t>Nepal</a:t>
            </a:r>
          </a:p>
          <a:p>
            <a:pPr algn="ctr"/>
            <a:r>
              <a:rPr lang="en-AU" dirty="0" smtClean="0"/>
              <a:t>19 </a:t>
            </a:r>
            <a:r>
              <a:rPr lang="en-AU" dirty="0"/>
              <a:t>February to 1 March 2018</a:t>
            </a:r>
          </a:p>
        </p:txBody>
      </p:sp>
      <p:sp>
        <p:nvSpPr>
          <p:cNvPr id="11" name="Rectangle 10"/>
          <p:cNvSpPr/>
          <p:nvPr/>
        </p:nvSpPr>
        <p:spPr>
          <a:xfrm>
            <a:off x="4419494" y="3655551"/>
            <a:ext cx="4572000" cy="646331"/>
          </a:xfrm>
          <a:prstGeom prst="rect">
            <a:avLst/>
          </a:prstGeom>
        </p:spPr>
        <p:txBody>
          <a:bodyPr>
            <a:spAutoFit/>
          </a:bodyPr>
          <a:lstStyle/>
          <a:p>
            <a:pPr algn="ctr"/>
            <a:r>
              <a:rPr lang="en-AU" dirty="0"/>
              <a:t>APNIC 46, Noumea, </a:t>
            </a:r>
            <a:r>
              <a:rPr lang="en-AU"/>
              <a:t>New </a:t>
            </a:r>
            <a:r>
              <a:rPr lang="en-AU" smtClean="0"/>
              <a:t>Caledonia</a:t>
            </a:r>
          </a:p>
          <a:p>
            <a:pPr algn="ctr"/>
            <a:r>
              <a:rPr lang="en-AU" dirty="0" smtClean="0"/>
              <a:t>6 </a:t>
            </a:r>
            <a:r>
              <a:rPr lang="en-AU" dirty="0"/>
              <a:t>to 13 September 2018</a:t>
            </a:r>
          </a:p>
        </p:txBody>
      </p:sp>
    </p:spTree>
    <p:extLst>
      <p:ext uri="{BB962C8B-B14F-4D97-AF65-F5344CB8AC3E}">
        <p14:creationId xmlns:p14="http://schemas.microsoft.com/office/powerpoint/2010/main" val="192545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372C9"/>
                </a:solidFill>
              </a:rPr>
              <a:t>Stay in Touch!</a:t>
            </a:r>
            <a:endParaRPr lang="en-AU" dirty="0">
              <a:solidFill>
                <a:srgbClr val="2372C9"/>
              </a:solidFill>
            </a:endParaRPr>
          </a:p>
        </p:txBody>
      </p:sp>
      <p:pic>
        <p:nvPicPr>
          <p:cNvPr id="46" name="Picture 4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13" r="20762"/>
          <a:stretch/>
        </p:blipFill>
        <p:spPr bwMode="auto">
          <a:xfrm>
            <a:off x="3004484" y="3308520"/>
            <a:ext cx="764283" cy="73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descr="Modern_Social_Media_buttons_icons_metro_Ctrl-Alt-Design_001.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3017" y="1311037"/>
            <a:ext cx="723714" cy="720080"/>
          </a:xfrm>
          <a:prstGeom prst="rect">
            <a:avLst/>
          </a:prstGeom>
        </p:spPr>
      </p:pic>
      <p:pic>
        <p:nvPicPr>
          <p:cNvPr id="48" name="Picture 47" descr="Modern_Social_Media_buttons_icons_metro_Ctrl-Alt-Design_001.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58287" y="1316503"/>
            <a:ext cx="720080" cy="727241"/>
          </a:xfrm>
          <a:prstGeom prst="rect">
            <a:avLst/>
          </a:prstGeom>
        </p:spPr>
      </p:pic>
      <p:pic>
        <p:nvPicPr>
          <p:cNvPr id="49" name="Picture 48" descr="Weib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7707" y="3291830"/>
            <a:ext cx="936104" cy="748883"/>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117" y="3361245"/>
            <a:ext cx="792088" cy="792088"/>
          </a:xfrm>
          <a:prstGeom prst="rect">
            <a:avLst/>
          </a:prstGeom>
        </p:spPr>
      </p:pic>
      <p:pic>
        <p:nvPicPr>
          <p:cNvPr id="51" name="Picture 50" descr="Flat-Social-media-Icons-01.png"/>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99469" y="2349053"/>
            <a:ext cx="769062" cy="778227"/>
          </a:xfrm>
          <a:prstGeom prst="rect">
            <a:avLst/>
          </a:prstGeom>
        </p:spPr>
      </p:pic>
      <p:pic>
        <p:nvPicPr>
          <p:cNvPr id="52" name="Picture 51" descr="slideshare-ic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2656" y="1311037"/>
            <a:ext cx="792088" cy="792088"/>
          </a:xfrm>
          <a:prstGeom prst="rect">
            <a:avLst/>
          </a:prstGeom>
        </p:spPr>
      </p:pic>
      <p:pic>
        <p:nvPicPr>
          <p:cNvPr id="53" name="Picture 52" descr="Modern_Social_Media_buttons_icons_metro_Ctrl-Alt-Design_001.jpg"/>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952023" y="2328005"/>
            <a:ext cx="792088" cy="799275"/>
          </a:xfrm>
          <a:prstGeom prst="rect">
            <a:avLst/>
          </a:prstGeom>
        </p:spPr>
      </p:pic>
      <p:pic>
        <p:nvPicPr>
          <p:cNvPr id="54" name="Picture 53" descr="logo-squar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1723" y="2349053"/>
            <a:ext cx="792088" cy="792088"/>
          </a:xfrm>
          <a:prstGeom prst="rect">
            <a:avLst/>
          </a:prstGeom>
        </p:spPr>
      </p:pic>
      <p:sp>
        <p:nvSpPr>
          <p:cNvPr id="4" name="Slide Number Placeholder 3"/>
          <p:cNvSpPr>
            <a:spLocks noGrp="1"/>
          </p:cNvSpPr>
          <p:nvPr>
            <p:ph type="sldNum" sz="quarter" idx="12"/>
          </p:nvPr>
        </p:nvSpPr>
        <p:spPr/>
        <p:txBody>
          <a:bodyPr/>
          <a:lstStyle/>
          <a:p>
            <a:fld id="{38B2A337-2C29-4402-A0A2-E290C184D5D3}" type="slidenum">
              <a:rPr lang="en-AU" smtClean="0"/>
              <a:t>23</a:t>
            </a:fld>
            <a:endParaRPr lang="en-AU"/>
          </a:p>
        </p:txBody>
      </p:sp>
      <p:sp>
        <p:nvSpPr>
          <p:cNvPr id="3" name="TextBox 2"/>
          <p:cNvSpPr txBox="1"/>
          <p:nvPr/>
        </p:nvSpPr>
        <p:spPr>
          <a:xfrm>
            <a:off x="5508104" y="1923678"/>
            <a:ext cx="2808312" cy="523220"/>
          </a:xfrm>
          <a:prstGeom prst="rect">
            <a:avLst/>
          </a:prstGeom>
          <a:noFill/>
        </p:spPr>
        <p:txBody>
          <a:bodyPr wrap="square" rtlCol="0">
            <a:spAutoFit/>
          </a:bodyPr>
          <a:lstStyle/>
          <a:p>
            <a:pPr algn="ctr"/>
            <a:r>
              <a:rPr lang="en-US" sz="2800" dirty="0" err="1" smtClean="0"/>
              <a:t>blog.apnic.net</a:t>
            </a:r>
            <a:endParaRPr lang="en-US" sz="2800" dirty="0" smtClean="0"/>
          </a:p>
        </p:txBody>
      </p:sp>
      <p:sp>
        <p:nvSpPr>
          <p:cNvPr id="5" name="TextBox 4"/>
          <p:cNvSpPr txBox="1"/>
          <p:nvPr/>
        </p:nvSpPr>
        <p:spPr>
          <a:xfrm>
            <a:off x="5544108" y="3191157"/>
            <a:ext cx="2736304" cy="523220"/>
          </a:xfrm>
          <a:prstGeom prst="rect">
            <a:avLst/>
          </a:prstGeom>
          <a:noFill/>
        </p:spPr>
        <p:txBody>
          <a:bodyPr wrap="square" rtlCol="0">
            <a:spAutoFit/>
          </a:bodyPr>
          <a:lstStyle/>
          <a:p>
            <a:pPr algn="ctr"/>
            <a:r>
              <a:rPr lang="en-US" sz="2800" dirty="0" err="1" smtClean="0"/>
              <a:t>apnic.net</a:t>
            </a:r>
            <a:r>
              <a:rPr lang="en-US" sz="2800" dirty="0" smtClean="0"/>
              <a:t>/social</a:t>
            </a:r>
            <a:endParaRPr lang="en-US" sz="2800" dirty="0"/>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7164" y="1203598"/>
            <a:ext cx="533308" cy="3137106"/>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863059" y="1203598"/>
            <a:ext cx="533308" cy="3137106"/>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60464" y="87474"/>
            <a:ext cx="576000" cy="576000"/>
          </a:xfrm>
          <a:prstGeom prst="rect">
            <a:avLst/>
          </a:prstGeom>
        </p:spPr>
      </p:pic>
    </p:spTree>
    <p:extLst>
      <p:ext uri="{BB962C8B-B14F-4D97-AF65-F5344CB8AC3E}">
        <p14:creationId xmlns:p14="http://schemas.microsoft.com/office/powerpoint/2010/main" val="251593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448"/>
            <a:ext cx="7772400" cy="1022350"/>
          </a:xfrm>
        </p:spPr>
        <p:txBody>
          <a:bodyPr/>
          <a:lstStyle/>
          <a:p>
            <a:r>
              <a:rPr lang="en-US" dirty="0" smtClean="0"/>
              <a:t>Thank you</a:t>
            </a:r>
            <a:endParaRPr lang="en-US" dirty="0"/>
          </a:p>
        </p:txBody>
      </p:sp>
    </p:spTree>
    <p:extLst>
      <p:ext uri="{BB962C8B-B14F-4D97-AF65-F5344CB8AC3E}">
        <p14:creationId xmlns:p14="http://schemas.microsoft.com/office/powerpoint/2010/main" val="242978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372C9"/>
                </a:solidFill>
              </a:rPr>
              <a:t>APNIC Activities</a:t>
            </a:r>
            <a:endParaRPr lang="en-AU"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3</a:t>
            </a:fld>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41" y="1255382"/>
            <a:ext cx="1131590" cy="113159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388361"/>
            <a:ext cx="256032" cy="86563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84" y="1388361"/>
            <a:ext cx="256032" cy="865632"/>
          </a:xfrm>
          <a:prstGeom prst="rect">
            <a:avLst/>
          </a:prstGeom>
        </p:spPr>
      </p:pic>
      <p:sp>
        <p:nvSpPr>
          <p:cNvPr id="13" name="TextBox 12"/>
          <p:cNvSpPr txBox="1"/>
          <p:nvPr/>
        </p:nvSpPr>
        <p:spPr>
          <a:xfrm>
            <a:off x="2395760" y="1559567"/>
            <a:ext cx="5544616" cy="523220"/>
          </a:xfrm>
          <a:prstGeom prst="rect">
            <a:avLst/>
          </a:prstGeom>
          <a:noFill/>
        </p:spPr>
        <p:txBody>
          <a:bodyPr wrap="square" rtlCol="0">
            <a:spAutoFit/>
          </a:bodyPr>
          <a:lstStyle/>
          <a:p>
            <a:pPr algn="ctr"/>
            <a:r>
              <a:rPr lang="en-AU" sz="2800" dirty="0" smtClean="0"/>
              <a:t>Serving APNIC Members</a:t>
            </a:r>
            <a:endParaRPr lang="en-AU" sz="2800" dirty="0"/>
          </a:p>
        </p:txBody>
      </p:sp>
      <p:sp>
        <p:nvSpPr>
          <p:cNvPr id="14" name="TextBox 13"/>
          <p:cNvSpPr txBox="1"/>
          <p:nvPr/>
        </p:nvSpPr>
        <p:spPr>
          <a:xfrm>
            <a:off x="2391320" y="2485671"/>
            <a:ext cx="5544616" cy="954107"/>
          </a:xfrm>
          <a:prstGeom prst="rect">
            <a:avLst/>
          </a:prstGeom>
          <a:noFill/>
        </p:spPr>
        <p:txBody>
          <a:bodyPr wrap="square" rtlCol="0">
            <a:spAutoFit/>
          </a:bodyPr>
          <a:lstStyle/>
          <a:p>
            <a:pPr algn="ctr"/>
            <a:r>
              <a:rPr lang="en-AU" sz="2800" dirty="0" smtClean="0"/>
              <a:t>Supporting Regional Internet Development</a:t>
            </a:r>
            <a:endParaRPr lang="en-AU" sz="2800" dirty="0"/>
          </a:p>
        </p:txBody>
      </p:sp>
      <p:sp>
        <p:nvSpPr>
          <p:cNvPr id="15" name="TextBox 14"/>
          <p:cNvSpPr txBox="1"/>
          <p:nvPr/>
        </p:nvSpPr>
        <p:spPr>
          <a:xfrm>
            <a:off x="2391320" y="3628426"/>
            <a:ext cx="5544616" cy="954107"/>
          </a:xfrm>
          <a:prstGeom prst="rect">
            <a:avLst/>
          </a:prstGeom>
          <a:noFill/>
        </p:spPr>
        <p:txBody>
          <a:bodyPr wrap="square" rtlCol="0">
            <a:spAutoFit/>
          </a:bodyPr>
          <a:lstStyle/>
          <a:p>
            <a:pPr algn="ctr"/>
            <a:r>
              <a:rPr lang="en-AU" sz="2800" dirty="0" smtClean="0"/>
              <a:t>Cooperating with the Global Internet Community</a:t>
            </a:r>
            <a:endParaRPr lang="en-AU" sz="2800" dirty="0"/>
          </a:p>
        </p:txBody>
      </p:sp>
      <p:grpSp>
        <p:nvGrpSpPr>
          <p:cNvPr id="4" name="Group 3"/>
          <p:cNvGrpSpPr/>
          <p:nvPr/>
        </p:nvGrpSpPr>
        <p:grpSpPr>
          <a:xfrm>
            <a:off x="395536" y="3538479"/>
            <a:ext cx="7897062" cy="1134000"/>
            <a:chOff x="395536" y="2395726"/>
            <a:chExt cx="7897062" cy="11340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2395726"/>
              <a:ext cx="1134000" cy="1134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2529909"/>
              <a:ext cx="256032" cy="86563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6566" y="2529909"/>
              <a:ext cx="256032" cy="865632"/>
            </a:xfrm>
            <a:prstGeom prst="rect">
              <a:avLst/>
            </a:prstGeom>
          </p:spPr>
        </p:pic>
      </p:grpSp>
      <p:grpSp>
        <p:nvGrpSpPr>
          <p:cNvPr id="8" name="Group 7"/>
          <p:cNvGrpSpPr/>
          <p:nvPr/>
        </p:nvGrpSpPr>
        <p:grpSpPr>
          <a:xfrm>
            <a:off x="395536" y="2398434"/>
            <a:ext cx="7888880" cy="1134000"/>
            <a:chOff x="395536" y="3538480"/>
            <a:chExt cx="7888880" cy="113400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3538480"/>
              <a:ext cx="1134000" cy="11340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1720" y="3672663"/>
              <a:ext cx="256032" cy="865632"/>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28384" y="3672663"/>
              <a:ext cx="256032" cy="865632"/>
            </a:xfrm>
            <a:prstGeom prst="rect">
              <a:avLst/>
            </a:prstGeom>
          </p:spPr>
        </p:pic>
      </p:grpSp>
    </p:spTree>
    <p:extLst>
      <p:ext uri="{BB962C8B-B14F-4D97-AF65-F5344CB8AC3E}">
        <p14:creationId xmlns:p14="http://schemas.microsoft.com/office/powerpoint/2010/main" val="231798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372C9"/>
                </a:solidFill>
              </a:rPr>
              <a:t>APNIC Activities</a:t>
            </a:r>
            <a:endParaRPr lang="en-AU"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4</a:t>
            </a:fld>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41" y="1255382"/>
            <a:ext cx="1131590" cy="113159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388361"/>
            <a:ext cx="256032" cy="86563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84" y="1388361"/>
            <a:ext cx="256032" cy="865632"/>
          </a:xfrm>
          <a:prstGeom prst="rect">
            <a:avLst/>
          </a:prstGeom>
        </p:spPr>
      </p:pic>
      <p:sp>
        <p:nvSpPr>
          <p:cNvPr id="13" name="TextBox 12"/>
          <p:cNvSpPr txBox="1"/>
          <p:nvPr/>
        </p:nvSpPr>
        <p:spPr>
          <a:xfrm>
            <a:off x="2395760" y="1559567"/>
            <a:ext cx="5544616" cy="523220"/>
          </a:xfrm>
          <a:prstGeom prst="rect">
            <a:avLst/>
          </a:prstGeom>
          <a:noFill/>
        </p:spPr>
        <p:txBody>
          <a:bodyPr wrap="square" rtlCol="0">
            <a:spAutoFit/>
          </a:bodyPr>
          <a:lstStyle/>
          <a:p>
            <a:pPr algn="ctr"/>
            <a:r>
              <a:rPr lang="en-AU" sz="2800" dirty="0" smtClean="0"/>
              <a:t>Serving APNIC Members</a:t>
            </a:r>
            <a:endParaRPr lang="en-AU" sz="2800" dirty="0"/>
          </a:p>
        </p:txBody>
      </p:sp>
      <p:sp>
        <p:nvSpPr>
          <p:cNvPr id="14" name="TextBox 13"/>
          <p:cNvSpPr txBox="1"/>
          <p:nvPr/>
        </p:nvSpPr>
        <p:spPr>
          <a:xfrm>
            <a:off x="2391320" y="2485671"/>
            <a:ext cx="5544616" cy="954107"/>
          </a:xfrm>
          <a:prstGeom prst="rect">
            <a:avLst/>
          </a:prstGeom>
          <a:noFill/>
        </p:spPr>
        <p:txBody>
          <a:bodyPr wrap="square" rtlCol="0">
            <a:spAutoFit/>
          </a:bodyPr>
          <a:lstStyle/>
          <a:p>
            <a:pPr algn="ctr"/>
            <a:r>
              <a:rPr lang="en-AU" sz="2800" dirty="0" smtClean="0">
                <a:solidFill>
                  <a:schemeClr val="bg1">
                    <a:lumMod val="85000"/>
                  </a:schemeClr>
                </a:solidFill>
              </a:rPr>
              <a:t>Supporting Regional Internet Development</a:t>
            </a:r>
            <a:endParaRPr lang="en-AU" sz="2800" dirty="0">
              <a:solidFill>
                <a:schemeClr val="bg1">
                  <a:lumMod val="85000"/>
                </a:schemeClr>
              </a:solidFill>
            </a:endParaRPr>
          </a:p>
        </p:txBody>
      </p:sp>
      <p:sp>
        <p:nvSpPr>
          <p:cNvPr id="15" name="TextBox 14"/>
          <p:cNvSpPr txBox="1"/>
          <p:nvPr/>
        </p:nvSpPr>
        <p:spPr>
          <a:xfrm>
            <a:off x="2391320" y="3628426"/>
            <a:ext cx="5544616" cy="954107"/>
          </a:xfrm>
          <a:prstGeom prst="rect">
            <a:avLst/>
          </a:prstGeom>
          <a:noFill/>
        </p:spPr>
        <p:txBody>
          <a:bodyPr wrap="square" rtlCol="0">
            <a:spAutoFit/>
          </a:bodyPr>
          <a:lstStyle/>
          <a:p>
            <a:pPr algn="ctr"/>
            <a:r>
              <a:rPr lang="en-AU" sz="2800" dirty="0" smtClean="0">
                <a:solidFill>
                  <a:schemeClr val="bg1">
                    <a:lumMod val="85000"/>
                  </a:schemeClr>
                </a:solidFill>
              </a:rPr>
              <a:t>Cooperating with the Global Internet Community</a:t>
            </a:r>
            <a:endParaRPr lang="en-AU" sz="2800" dirty="0">
              <a:solidFill>
                <a:schemeClr val="bg1">
                  <a:lumMod val="85000"/>
                </a:schemeClr>
              </a:solidFill>
            </a:endParaRPr>
          </a:p>
        </p:txBody>
      </p:sp>
      <p:grpSp>
        <p:nvGrpSpPr>
          <p:cNvPr id="4" name="Group 3"/>
          <p:cNvGrpSpPr/>
          <p:nvPr/>
        </p:nvGrpSpPr>
        <p:grpSpPr>
          <a:xfrm>
            <a:off x="395536" y="3538479"/>
            <a:ext cx="7897062" cy="1134000"/>
            <a:chOff x="395536" y="2395726"/>
            <a:chExt cx="7897062" cy="1134000"/>
          </a:xfrm>
        </p:grpSpPr>
        <p:pic>
          <p:nvPicPr>
            <p:cNvPr id="6" name="Picture 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536" y="2395726"/>
              <a:ext cx="1134000" cy="1134000"/>
            </a:xfrm>
            <a:prstGeom prst="rect">
              <a:avLst/>
            </a:prstGeom>
          </p:spPr>
        </p:pic>
        <p:pic>
          <p:nvPicPr>
            <p:cNvPr id="16" name="Picture 1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2529909"/>
              <a:ext cx="256032" cy="865632"/>
            </a:xfrm>
            <a:prstGeom prst="rect">
              <a:avLst/>
            </a:prstGeom>
          </p:spPr>
        </p:pic>
        <p:pic>
          <p:nvPicPr>
            <p:cNvPr id="17" name="Picture 16"/>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36566" y="2529909"/>
              <a:ext cx="256032" cy="865632"/>
            </a:xfrm>
            <a:prstGeom prst="rect">
              <a:avLst/>
            </a:prstGeom>
          </p:spPr>
        </p:pic>
      </p:grpSp>
      <p:grpSp>
        <p:nvGrpSpPr>
          <p:cNvPr id="8" name="Group 7"/>
          <p:cNvGrpSpPr/>
          <p:nvPr/>
        </p:nvGrpSpPr>
        <p:grpSpPr>
          <a:xfrm>
            <a:off x="395536" y="2398434"/>
            <a:ext cx="7888880" cy="1134000"/>
            <a:chOff x="395536" y="3538480"/>
            <a:chExt cx="7888880" cy="1134000"/>
          </a:xfrm>
        </p:grpSpPr>
        <p:pic>
          <p:nvPicPr>
            <p:cNvPr id="7" name="Picture 6"/>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536" y="3538480"/>
              <a:ext cx="1134000" cy="1134000"/>
            </a:xfrm>
            <a:prstGeom prst="rect">
              <a:avLst/>
            </a:prstGeom>
          </p:spPr>
        </p:pic>
        <p:pic>
          <p:nvPicPr>
            <p:cNvPr id="18" name="Picture 1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1720" y="3672663"/>
              <a:ext cx="256032" cy="865632"/>
            </a:xfrm>
            <a:prstGeom prst="rect">
              <a:avLst/>
            </a:prstGeom>
          </p:spPr>
        </p:pic>
        <p:pic>
          <p:nvPicPr>
            <p:cNvPr id="19" name="Picture 18"/>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8384" y="3672663"/>
              <a:ext cx="256032" cy="865632"/>
            </a:xfrm>
            <a:prstGeom prst="rect">
              <a:avLst/>
            </a:prstGeom>
          </p:spPr>
        </p:pic>
      </p:grpSp>
    </p:spTree>
    <p:extLst>
      <p:ext uri="{BB962C8B-B14F-4D97-AF65-F5344CB8AC3E}">
        <p14:creationId xmlns:p14="http://schemas.microsoft.com/office/powerpoint/2010/main" val="130748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APNIC and NIR Membership</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5</a:t>
            </a:fld>
            <a:endParaRPr lang="en-AU"/>
          </a:p>
        </p:txBody>
      </p:sp>
      <p:graphicFrame>
        <p:nvGraphicFramePr>
          <p:cNvPr id="4" name="Chart 3"/>
          <p:cNvGraphicFramePr/>
          <p:nvPr>
            <p:extLst>
              <p:ext uri="{D42A27DB-BD31-4B8C-83A1-F6EECF244321}">
                <p14:modId xmlns:p14="http://schemas.microsoft.com/office/powerpoint/2010/main" val="1106962362"/>
              </p:ext>
            </p:extLst>
          </p:nvPr>
        </p:nvGraphicFramePr>
        <p:xfrm>
          <a:off x="215516" y="971923"/>
          <a:ext cx="8712968" cy="38847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50369" y="4717182"/>
            <a:ext cx="1187624" cy="230832"/>
          </a:xfrm>
          <a:prstGeom prst="rect">
            <a:avLst/>
          </a:prstGeom>
          <a:noFill/>
        </p:spPr>
        <p:txBody>
          <a:bodyPr wrap="square" rtlCol="0">
            <a:spAutoFit/>
          </a:bodyPr>
          <a:lstStyle/>
          <a:p>
            <a:pPr algn="r"/>
            <a:r>
              <a:rPr lang="en-US" sz="900" dirty="0" smtClean="0"/>
              <a:t>As at 31 December</a:t>
            </a:r>
            <a:endParaRPr lang="en-US" sz="9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2" y="79138"/>
            <a:ext cx="576064" cy="576064"/>
          </a:xfrm>
          <a:prstGeom prst="rect">
            <a:avLst/>
          </a:prstGeom>
        </p:spPr>
      </p:pic>
    </p:spTree>
    <p:extLst>
      <p:ext uri="{BB962C8B-B14F-4D97-AF65-F5344CB8AC3E}">
        <p14:creationId xmlns:p14="http://schemas.microsoft.com/office/powerpoint/2010/main" val="222461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Annual IPv6 Delegations</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6</a:t>
            </a:fld>
            <a:endParaRPr lang="en-AU"/>
          </a:p>
        </p:txBody>
      </p:sp>
      <p:graphicFrame>
        <p:nvGraphicFramePr>
          <p:cNvPr id="5" name="Chart 4"/>
          <p:cNvGraphicFramePr/>
          <p:nvPr>
            <p:extLst>
              <p:ext uri="{D42A27DB-BD31-4B8C-83A1-F6EECF244321}">
                <p14:modId xmlns:p14="http://schemas.microsoft.com/office/powerpoint/2010/main" val="1513346846"/>
              </p:ext>
            </p:extLst>
          </p:nvPr>
        </p:nvGraphicFramePr>
        <p:xfrm>
          <a:off x="336373" y="943089"/>
          <a:ext cx="8621360" cy="40049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950369" y="4717182"/>
            <a:ext cx="1187624" cy="230832"/>
          </a:xfrm>
          <a:prstGeom prst="rect">
            <a:avLst/>
          </a:prstGeom>
          <a:noFill/>
        </p:spPr>
        <p:txBody>
          <a:bodyPr wrap="square" rtlCol="0">
            <a:spAutoFit/>
          </a:bodyPr>
          <a:lstStyle/>
          <a:p>
            <a:pPr algn="r"/>
            <a:r>
              <a:rPr lang="en-US" sz="900" dirty="0" smtClean="0"/>
              <a:t>As at 31 December</a:t>
            </a:r>
            <a:endParaRPr lang="en-US" sz="9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2" y="79138"/>
            <a:ext cx="576064" cy="576064"/>
          </a:xfrm>
          <a:prstGeom prst="rect">
            <a:avLst/>
          </a:prstGeom>
        </p:spPr>
      </p:pic>
    </p:spTree>
    <p:extLst>
      <p:ext uri="{BB962C8B-B14F-4D97-AF65-F5344CB8AC3E}">
        <p14:creationId xmlns:p14="http://schemas.microsoft.com/office/powerpoint/2010/main" val="106410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Annual IPv4 Delegations</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7</a:t>
            </a:fld>
            <a:endParaRPr lang="en-AU"/>
          </a:p>
        </p:txBody>
      </p:sp>
      <p:graphicFrame>
        <p:nvGraphicFramePr>
          <p:cNvPr id="4" name="Chart 3"/>
          <p:cNvGraphicFramePr/>
          <p:nvPr>
            <p:extLst>
              <p:ext uri="{D42A27DB-BD31-4B8C-83A1-F6EECF244321}">
                <p14:modId xmlns:p14="http://schemas.microsoft.com/office/powerpoint/2010/main" val="403311110"/>
              </p:ext>
            </p:extLst>
          </p:nvPr>
        </p:nvGraphicFramePr>
        <p:xfrm>
          <a:off x="395535" y="1177805"/>
          <a:ext cx="8502931" cy="3688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50369" y="4717182"/>
            <a:ext cx="1187624" cy="230832"/>
          </a:xfrm>
          <a:prstGeom prst="rect">
            <a:avLst/>
          </a:prstGeom>
          <a:noFill/>
        </p:spPr>
        <p:txBody>
          <a:bodyPr wrap="square" rtlCol="0">
            <a:spAutoFit/>
          </a:bodyPr>
          <a:lstStyle/>
          <a:p>
            <a:pPr algn="r"/>
            <a:r>
              <a:rPr lang="en-US" sz="900" dirty="0" smtClean="0"/>
              <a:t>As at 31 December</a:t>
            </a:r>
            <a:endParaRPr lang="en-US" sz="9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2" y="79138"/>
            <a:ext cx="576064" cy="576064"/>
          </a:xfrm>
          <a:prstGeom prst="rect">
            <a:avLst/>
          </a:prstGeom>
        </p:spPr>
      </p:pic>
    </p:spTree>
    <p:extLst>
      <p:ext uri="{BB962C8B-B14F-4D97-AF65-F5344CB8AC3E}">
        <p14:creationId xmlns:p14="http://schemas.microsoft.com/office/powerpoint/2010/main" val="147270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2372C9"/>
                </a:solidFill>
              </a:rPr>
              <a:t>Total IPv4 Addresses </a:t>
            </a:r>
            <a:r>
              <a:rPr lang="en-US" dirty="0">
                <a:solidFill>
                  <a:srgbClr val="2372C9"/>
                </a:solidFill>
              </a:rPr>
              <a:t>T</a:t>
            </a:r>
            <a:r>
              <a:rPr lang="en-US" dirty="0" smtClean="0">
                <a:solidFill>
                  <a:srgbClr val="2372C9"/>
                </a:solidFill>
              </a:rPr>
              <a:t>ransferred</a:t>
            </a:r>
            <a:endParaRPr lang="en-US" dirty="0">
              <a:solidFill>
                <a:srgbClr val="2372C9"/>
              </a:solidFil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t>8</a:t>
            </a:fld>
            <a:endParaRPr lang="en-AU"/>
          </a:p>
        </p:txBody>
      </p:sp>
      <p:graphicFrame>
        <p:nvGraphicFramePr>
          <p:cNvPr id="7" name="Chart 6"/>
          <p:cNvGraphicFramePr/>
          <p:nvPr>
            <p:extLst>
              <p:ext uri="{D42A27DB-BD31-4B8C-83A1-F6EECF244321}">
                <p14:modId xmlns:p14="http://schemas.microsoft.com/office/powerpoint/2010/main" val="262656171"/>
              </p:ext>
            </p:extLst>
          </p:nvPr>
        </p:nvGraphicFramePr>
        <p:xfrm>
          <a:off x="285388" y="1217898"/>
          <a:ext cx="9217024"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884368" y="4756943"/>
            <a:ext cx="1259632" cy="230832"/>
          </a:xfrm>
          <a:prstGeom prst="rect">
            <a:avLst/>
          </a:prstGeom>
          <a:noFill/>
        </p:spPr>
        <p:txBody>
          <a:bodyPr wrap="square" rtlCol="0">
            <a:spAutoFit/>
          </a:bodyPr>
          <a:lstStyle/>
          <a:p>
            <a:pPr algn="r"/>
            <a:r>
              <a:rPr lang="en-US" sz="900" dirty="0" smtClean="0"/>
              <a:t>As at 31 December</a:t>
            </a:r>
            <a:endParaRPr lang="en-US" sz="9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2" y="79138"/>
            <a:ext cx="576064" cy="576064"/>
          </a:xfrm>
          <a:prstGeom prst="rect">
            <a:avLst/>
          </a:prstGeom>
        </p:spPr>
      </p:pic>
    </p:spTree>
    <p:extLst>
      <p:ext uri="{BB962C8B-B14F-4D97-AF65-F5344CB8AC3E}">
        <p14:creationId xmlns:p14="http://schemas.microsoft.com/office/powerpoint/2010/main" val="692197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72C9"/>
                </a:solidFill>
              </a:rPr>
              <a:t>APNIC Survey 2016</a:t>
            </a:r>
            <a:endParaRPr lang="en-US" dirty="0">
              <a:solidFill>
                <a:srgbClr val="2372C9"/>
              </a:solidFill>
            </a:endParaRPr>
          </a:p>
        </p:txBody>
      </p:sp>
      <p:sp>
        <p:nvSpPr>
          <p:cNvPr id="3" name="Slide Number Placeholder 2"/>
          <p:cNvSpPr>
            <a:spLocks noGrp="1"/>
          </p:cNvSpPr>
          <p:nvPr>
            <p:ph type="sldNum" sz="quarter" idx="12"/>
          </p:nvPr>
        </p:nvSpPr>
        <p:spPr/>
        <p:txBody>
          <a:bodyPr/>
          <a:lstStyle/>
          <a:p>
            <a:fld id="{38B2A337-2C29-4402-A0A2-E290C184D5D3}" type="slidenum">
              <a:rPr lang="en-AU" smtClean="0"/>
              <a:t>9</a:t>
            </a:fld>
            <a:endParaRPr lang="en-A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432" y="79138"/>
            <a:ext cx="576064" cy="5760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1190070"/>
            <a:ext cx="2481051" cy="3538549"/>
          </a:xfrm>
          <a:prstGeom prst="rect">
            <a:avLst/>
          </a:prstGeom>
          <a:ln w="28575">
            <a:solidFill>
              <a:schemeClr val="accent1"/>
            </a:solidFill>
          </a:ln>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79912" y="1041566"/>
            <a:ext cx="648072" cy="381218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014" y="1041566"/>
            <a:ext cx="648072" cy="3812188"/>
          </a:xfrm>
          <a:prstGeom prst="rect">
            <a:avLst/>
          </a:prstGeom>
        </p:spPr>
      </p:pic>
      <p:sp>
        <p:nvSpPr>
          <p:cNvPr id="23" name="TextBox 22"/>
          <p:cNvSpPr txBox="1"/>
          <p:nvPr/>
        </p:nvSpPr>
        <p:spPr>
          <a:xfrm>
            <a:off x="4103948" y="1259636"/>
            <a:ext cx="4709668" cy="3333550"/>
          </a:xfrm>
          <a:prstGeom prst="rect">
            <a:avLst/>
          </a:prstGeom>
          <a:noFill/>
          <a:ln w="76200" cmpd="sng">
            <a:noFill/>
            <a:miter lim="800000"/>
          </a:ln>
        </p:spPr>
        <p:txBody>
          <a:bodyPr wrap="square" rtlCol="0" anchor="ctr" anchorCtr="0">
            <a:normAutofit/>
          </a:bodyPr>
          <a:lstStyle/>
          <a:p>
            <a:pPr marL="285750" indent="-285750">
              <a:buFont typeface="Arial" charset="0"/>
              <a:buChar char="•"/>
            </a:pPr>
            <a:r>
              <a:rPr lang="en-US" sz="1600" dirty="0" smtClean="0"/>
              <a:t>Thank you for your participation!</a:t>
            </a:r>
          </a:p>
          <a:p>
            <a:pPr marL="285750" indent="-285750">
              <a:buFont typeface="Arial" charset="0"/>
              <a:buChar char="•"/>
            </a:pPr>
            <a:endParaRPr lang="en-US" sz="1600" dirty="0"/>
          </a:p>
          <a:p>
            <a:pPr marL="285750" indent="-285750">
              <a:buFont typeface="Arial" charset="0"/>
              <a:buChar char="•"/>
            </a:pPr>
            <a:r>
              <a:rPr lang="en-US" sz="1600" b="1" dirty="0"/>
              <a:t>Survey completed with 1,175 valid responses from 62 economies</a:t>
            </a:r>
          </a:p>
          <a:p>
            <a:endParaRPr lang="en-US" sz="1600" dirty="0" smtClean="0"/>
          </a:p>
          <a:p>
            <a:pPr marL="285750" indent="-285750">
              <a:buFont typeface="Arial" charset="0"/>
              <a:buChar char="•"/>
            </a:pPr>
            <a:r>
              <a:rPr lang="en-US" sz="1600" dirty="0" smtClean="0"/>
              <a:t>Full </a:t>
            </a:r>
            <a:r>
              <a:rPr lang="en-US" sz="1600" dirty="0"/>
              <a:t>report and EC response available for </a:t>
            </a:r>
            <a:r>
              <a:rPr lang="en-US" sz="1600" dirty="0" smtClean="0"/>
              <a:t>review: </a:t>
            </a:r>
            <a:r>
              <a:rPr lang="en-US" sz="1600" dirty="0" smtClean="0">
                <a:solidFill>
                  <a:schemeClr val="accent1"/>
                </a:solidFill>
                <a:hlinkClick r:id="rId6"/>
              </a:rPr>
              <a:t>www.apnic.net</a:t>
            </a:r>
            <a:r>
              <a:rPr lang="en-US" sz="1600" dirty="0">
                <a:solidFill>
                  <a:schemeClr val="accent1"/>
                </a:solidFill>
                <a:hlinkClick r:id="rId6"/>
              </a:rPr>
              <a:t>/</a:t>
            </a:r>
            <a:r>
              <a:rPr lang="en-US" sz="1600" dirty="0" smtClean="0">
                <a:solidFill>
                  <a:schemeClr val="accent1"/>
                </a:solidFill>
                <a:hlinkClick r:id="rId6"/>
              </a:rPr>
              <a:t>survey</a:t>
            </a:r>
            <a:endParaRPr lang="en-US" sz="1400" dirty="0" smtClean="0"/>
          </a:p>
          <a:p>
            <a:pPr marL="285750" indent="-285750">
              <a:buFont typeface="Arial" charset="0"/>
              <a:buChar char="•"/>
            </a:pPr>
            <a:endParaRPr lang="en-US" sz="1600" dirty="0"/>
          </a:p>
          <a:p>
            <a:pPr marL="285750" indent="-285750">
              <a:buFont typeface="Arial" charset="0"/>
              <a:buChar char="•"/>
            </a:pPr>
            <a:r>
              <a:rPr lang="en-US" sz="1600" dirty="0" smtClean="0"/>
              <a:t>Activity </a:t>
            </a:r>
            <a:r>
              <a:rPr lang="en-US" sz="1600" dirty="0"/>
              <a:t>plan and survey response activity tracker live: </a:t>
            </a:r>
            <a:r>
              <a:rPr lang="en-US" sz="1600" dirty="0" smtClean="0">
                <a:hlinkClick r:id="rId7"/>
              </a:rPr>
              <a:t>www.apnic.net/survey-response-activity/</a:t>
            </a:r>
            <a:endParaRPr lang="en-US" sz="1600" dirty="0" smtClean="0"/>
          </a:p>
        </p:txBody>
      </p:sp>
    </p:spTree>
    <p:extLst>
      <p:ext uri="{BB962C8B-B14F-4D97-AF65-F5344CB8AC3E}">
        <p14:creationId xmlns:p14="http://schemas.microsoft.com/office/powerpoint/2010/main" val="619521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 template blu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33759</TotalTime>
  <Words>2252</Words>
  <Application>Microsoft Macintosh PowerPoint</Application>
  <PresentationFormat>On-screen Show (16:9)</PresentationFormat>
  <Paragraphs>275</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Presentation template blue</vt:lpstr>
      <vt:lpstr>Custom Design</vt:lpstr>
      <vt:lpstr>APNIC Update </vt:lpstr>
      <vt:lpstr>APNIC’s Vision</vt:lpstr>
      <vt:lpstr>APNIC Activities</vt:lpstr>
      <vt:lpstr>APNIC Activities</vt:lpstr>
      <vt:lpstr>APNIC and NIR Membership</vt:lpstr>
      <vt:lpstr>Annual IPv6 Delegations</vt:lpstr>
      <vt:lpstr>Annual IPv4 Delegations</vt:lpstr>
      <vt:lpstr>Total IPv4 Addresses Transferred</vt:lpstr>
      <vt:lpstr>APNIC Survey 2016</vt:lpstr>
      <vt:lpstr>Quality Management</vt:lpstr>
      <vt:lpstr>APNIC Activities</vt:lpstr>
      <vt:lpstr>Training and Technical Assistance</vt:lpstr>
      <vt:lpstr>Security Outreach</vt:lpstr>
      <vt:lpstr>IPv6 Outreach</vt:lpstr>
      <vt:lpstr>APNIC Conferences</vt:lpstr>
      <vt:lpstr>APNIC Labs</vt:lpstr>
      <vt:lpstr>APNIC Foundation</vt:lpstr>
      <vt:lpstr>APNIC Activities</vt:lpstr>
      <vt:lpstr>IANA Stewardship Transition</vt:lpstr>
      <vt:lpstr>Engagement Summary</vt:lpstr>
      <vt:lpstr>Next APNIC Conference</vt:lpstr>
      <vt:lpstr>Coming later…</vt:lpstr>
      <vt:lpstr>Stay in Touch!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Paul Wilson</cp:lastModifiedBy>
  <cp:revision>1263</cp:revision>
  <dcterms:created xsi:type="dcterms:W3CDTF">2015-09-29T02:45:20Z</dcterms:created>
  <dcterms:modified xsi:type="dcterms:W3CDTF">2017-02-26T02:28:01Z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