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/>
          <a:lstStyle>
            <a:lvl1pPr algn="ctr" defTabSz="410765">
              <a:lnSpc>
                <a:spcPct val="100000"/>
              </a:lnSpc>
              <a:defRPr sz="5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xfrm>
            <a:off x="2416968" y="3536156"/>
            <a:ext cx="7358064" cy="794743"/>
          </a:xfrm>
          <a:prstGeom prst="rect">
            <a:avLst/>
          </a:prstGeom>
        </p:spPr>
        <p:txBody>
          <a:bodyPr lIns="35718" tIns="35718" rIns="35718" bIns="35718"/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xfrm>
            <a:off x="5964732" y="6505277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2193726" y="312539"/>
            <a:ext cx="7804548" cy="1518047"/>
          </a:xfrm>
          <a:prstGeom prst="rect">
            <a:avLst/>
          </a:prstGeom>
        </p:spPr>
        <p:txBody>
          <a:bodyPr lIns="35718" tIns="35718" rIns="35718" bIns="35718"/>
          <a:lstStyle>
            <a:lvl1pPr algn="ctr" defTabSz="410765">
              <a:lnSpc>
                <a:spcPct val="100000"/>
              </a:lnSpc>
              <a:defRPr sz="5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2193726" y="1830585"/>
            <a:ext cx="7804548" cy="4420197"/>
          </a:xfrm>
          <a:prstGeom prst="rect">
            <a:avLst/>
          </a:prstGeom>
        </p:spPr>
        <p:txBody>
          <a:bodyPr lIns="35718" tIns="35718" rIns="35718" bIns="35718" anchor="ctr"/>
          <a:lstStyle>
            <a:lvl1pPr marL="296333" indent="-296333" defTabSz="410765">
              <a:lnSpc>
                <a:spcPct val="100000"/>
              </a:lnSpc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0833" indent="-296333" defTabSz="410765">
              <a:lnSpc>
                <a:spcPct val="100000"/>
              </a:lnSpc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85333" indent="-296333" defTabSz="410765">
              <a:lnSpc>
                <a:spcPct val="100000"/>
              </a:lnSpc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29833" indent="-296333" defTabSz="410765">
              <a:lnSpc>
                <a:spcPct val="100000"/>
              </a:lnSpc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74333" indent="-296333" defTabSz="410765">
              <a:lnSpc>
                <a:spcPct val="100000"/>
              </a:lnSpc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hape 121"/>
          <p:cNvSpPr/>
          <p:nvPr>
            <p:ph type="sldNum" sz="quarter" idx="2"/>
          </p:nvPr>
        </p:nvSpPr>
        <p:spPr>
          <a:xfrm>
            <a:off x="5964732" y="6505277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2193726" y="312539"/>
            <a:ext cx="7804548" cy="1518047"/>
          </a:xfrm>
          <a:prstGeom prst="rect">
            <a:avLst/>
          </a:prstGeom>
        </p:spPr>
        <p:txBody>
          <a:bodyPr lIns="35718" tIns="35718" rIns="35718" bIns="35718"/>
          <a:lstStyle>
            <a:lvl1pPr algn="ctr" defTabSz="410765">
              <a:lnSpc>
                <a:spcPct val="100000"/>
              </a:lnSpc>
              <a:defRPr sz="5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5964732" y="6505277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kita@jp.apan.net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.jpeg"/><Relationship Id="rId4" Type="http://schemas.openxmlformats.org/officeDocument/2006/relationships/hyperlink" Target="http://www.teincc.org/" TargetMode="External"/><Relationship Id="rId5" Type="http://schemas.openxmlformats.org/officeDocument/2006/relationships/hyperlink" Target="http://www.tein.asia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5581">
              <a:defRPr sz="4984"/>
            </a:pPr>
            <a:r>
              <a:t>APAN update</a:t>
            </a:r>
          </a:p>
          <a:p>
            <a:pPr defTabSz="365581">
              <a:defRPr sz="4984"/>
            </a:pPr>
            <a:r>
              <a:t>&amp;</a:t>
            </a:r>
          </a:p>
          <a:p>
            <a:pPr defTabSz="365581">
              <a:defRPr sz="4984"/>
            </a:pPr>
            <a:r>
              <a:t>Asi@Connect update</a:t>
            </a:r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2416968" y="4412456"/>
            <a:ext cx="7358064" cy="794743"/>
          </a:xfrm>
          <a:prstGeom prst="rect">
            <a:avLst/>
          </a:prstGeom>
        </p:spPr>
        <p:txBody>
          <a:bodyPr/>
          <a:lstStyle/>
          <a:p>
            <a:pPr algn="l" defTabSz="266997">
              <a:defRPr sz="208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Yasuichi Kitamura (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kita@jp.apan.net</a:t>
            </a:r>
            <a:r>
              <a:t>)</a:t>
            </a:r>
          </a:p>
          <a:p>
            <a:pPr algn="l" defTabSz="266997">
              <a:defRPr sz="1429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APAN Board member</a:t>
            </a:r>
          </a:p>
          <a:p>
            <a:pPr algn="l" defTabSz="266997">
              <a:defRPr sz="1429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Asi@Connect Steering Committee member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One more thing about Asi@Connect</a:t>
            </a:r>
          </a:p>
        </p:txBody>
      </p:sp>
      <p:sp>
        <p:nvSpPr>
          <p:cNvPr id="205" name="Shape 205"/>
          <p:cNvSpPr/>
          <p:nvPr>
            <p:ph type="body" idx="1"/>
          </p:nvPr>
        </p:nvSpPr>
        <p:spPr>
          <a:xfrm>
            <a:off x="651246" y="1871821"/>
            <a:ext cx="10889507" cy="4351339"/>
          </a:xfrm>
          <a:prstGeom prst="rect">
            <a:avLst/>
          </a:prstGeom>
        </p:spPr>
        <p:txBody>
          <a:bodyPr/>
          <a:lstStyle/>
          <a:p>
            <a:pPr marL="230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Every phase of TEIN has been a project (TEIN2, TEIN3, TEIN4)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11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Asi@Connect is the name of the new project phase, too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30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0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TEIN*CC is the co-ordinating partner for Asi@Connect and has the contract with the EC:</a:t>
            </a:r>
          </a:p>
          <a:p>
            <a:pPr lvl="1" marL="611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the network, TEIN*CC will continue to work co-operatively with Asian partners that are allowing the project to use their capacity, and contract other links directly itself.</a:t>
            </a:r>
          </a:p>
          <a:p>
            <a:pPr lvl="1" marL="611605" indent="-230605" defTabSz="457200">
              <a:lnSpc>
                <a:spcPct val="100000"/>
              </a:lnSpc>
              <a:spcBef>
                <a:spcPts val="0"/>
              </a:spcBef>
              <a:buFontTx/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the other, wider Asi@Connect activities, all Asi@Connect partner countries and their user communities are welcome to bid for sub-projects through a series of Calls for Proposals that TEIN*CC will issue during Asi@Connect.</a:t>
            </a:r>
          </a:p>
        </p:txBody>
      </p:sp>
      <p:sp>
        <p:nvSpPr>
          <p:cNvPr id="206" name="Shape 20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THe 1st Asi@Connect Meetings</a:t>
            </a:r>
          </a:p>
        </p:txBody>
      </p:sp>
      <p:pic>
        <p:nvPicPr>
          <p:cNvPr id="209" name="image5.png"/>
          <p:cNvPicPr>
            <a:picLocks noChangeAspect="1"/>
          </p:cNvPicPr>
          <p:nvPr/>
        </p:nvPicPr>
        <p:blipFill>
          <a:blip r:embed="rId2">
            <a:extLst/>
          </a:blip>
          <a:srcRect l="0" t="918" r="556" b="0"/>
          <a:stretch>
            <a:fillRect/>
          </a:stretch>
        </p:blipFill>
        <p:spPr>
          <a:xfrm>
            <a:off x="0" y="-16453"/>
            <a:ext cx="12192001" cy="687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image6.jpeg"/>
          <p:cNvPicPr>
            <a:picLocks noChangeAspect="1"/>
          </p:cNvPicPr>
          <p:nvPr/>
        </p:nvPicPr>
        <p:blipFill>
          <a:blip r:embed="rId3">
            <a:extLst/>
          </a:blip>
          <a:srcRect l="19852" t="24422" r="18548" b="11316"/>
          <a:stretch>
            <a:fillRect/>
          </a:stretch>
        </p:blipFill>
        <p:spPr>
          <a:xfrm>
            <a:off x="2627036" y="971413"/>
            <a:ext cx="7600294" cy="445986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hape 211"/>
          <p:cNvSpPr/>
          <p:nvPr/>
        </p:nvSpPr>
        <p:spPr>
          <a:xfrm>
            <a:off x="2905931" y="6014213"/>
            <a:ext cx="658720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TEIN*CC: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www.teincc.org</a:t>
            </a:r>
            <a:r>
              <a:t>, Asi@Connect Project:</a:t>
            </a:r>
            <a:r>
              <a:t>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www.tein.asia</a:t>
            </a:r>
            <a:r>
              <a:t> </a:t>
            </a:r>
          </a:p>
        </p:txBody>
      </p:sp>
      <p:sp>
        <p:nvSpPr>
          <p:cNvPr id="212" name="Shape 212"/>
          <p:cNvSpPr/>
          <p:nvPr/>
        </p:nvSpPr>
        <p:spPr>
          <a:xfrm>
            <a:off x="838200" y="6404292"/>
            <a:ext cx="2743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13 February 2017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xfrm>
            <a:off x="11091381" y="6404292"/>
            <a:ext cx="26242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About APAN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xfrm>
            <a:off x="972194" y="1792485"/>
            <a:ext cx="10247612" cy="4420197"/>
          </a:xfrm>
          <a:prstGeom prst="rect">
            <a:avLst/>
          </a:prstGeom>
        </p:spPr>
        <p:txBody>
          <a:bodyPr/>
          <a:lstStyle/>
          <a:p>
            <a:pPr/>
            <a:r>
              <a:t>Asia-Pacific Advanced Network</a:t>
            </a:r>
          </a:p>
          <a:p>
            <a:pPr/>
            <a:r>
              <a:t>Since 1996</a:t>
            </a:r>
          </a:p>
          <a:p>
            <a:pPr/>
            <a:r>
              <a:t>Consortium of Research and Education Networks (RENs) activities</a:t>
            </a:r>
          </a:p>
          <a:p>
            <a:pPr/>
            <a:r>
              <a:t>Members (alphabet order)</a:t>
            </a:r>
          </a:p>
          <a:p>
            <a:pPr lvl="1"/>
            <a:r>
              <a:t>AU, BD, CN, HK, IN, JP, KR, LK, MY, NP, NZ, PH, PK, SG, TH, TW, VN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APAN Meetings</a:t>
            </a:r>
          </a:p>
        </p:txBody>
      </p:sp>
      <p:graphicFrame>
        <p:nvGraphicFramePr>
          <p:cNvPr id="145" name="Table 145"/>
          <p:cNvGraphicFramePr/>
          <p:nvPr/>
        </p:nvGraphicFramePr>
        <p:xfrm>
          <a:off x="1936750" y="1916112"/>
          <a:ext cx="8318500" cy="380122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144036"/>
                <a:gridCol w="3626012"/>
                <a:gridCol w="3548451"/>
              </a:tblGrid>
              <a:tr h="888156">
                <a:tc>
                  <a:txBody>
                    <a:bodyPr/>
                    <a:lstStyle/>
                    <a:p>
                      <a:pPr algn="ctr">
                        <a:defRPr sz="18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YEAR</a:t>
                      </a:r>
                    </a:p>
                    <a:p>
                      <a:pPr algn="ctr">
                        <a:defRPr i="1" sz="15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(Gregorian)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Winter</a:t>
                      </a:r>
                    </a:p>
                    <a:p>
                      <a:pPr algn="ctr">
                        <a:defRPr i="1" sz="16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(Northern Hemisphere 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Summer</a:t>
                      </a:r>
                    </a:p>
                    <a:p>
                      <a:pPr algn="ctr">
                        <a:defRPr i="1" sz="16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(Northern Hemisphere)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  <a:solidFill>
                      <a:srgbClr val="0365C0"/>
                    </a:solidFill>
                  </a:tcPr>
                </a:tc>
              </a:tr>
              <a:tr h="942395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miter lim="400000"/>
                    </a:lnB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Fukuoka
APRICOT-APAN 2015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3175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Kuala Lumpur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3175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42385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Manila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Hong Kong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3E5E8"/>
                    </a:solidFill>
                  </a:tcPr>
                </a:tc>
              </a:tr>
              <a:tr h="885896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New Delhi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r>
                        <a:t>Dalian</a:t>
                      </a:r>
                    </a:p>
                    <a:p>
                      <a:pPr algn="ctr">
                        <a:defRPr i="1" sz="160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Aug. 26 - Sep. 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42385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2018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TBA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Auckland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APAN activities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2193726" y="1792485"/>
            <a:ext cx="7804548" cy="4420197"/>
          </a:xfrm>
          <a:prstGeom prst="rect">
            <a:avLst/>
          </a:prstGeom>
        </p:spPr>
        <p:txBody>
          <a:bodyPr/>
          <a:lstStyle/>
          <a:p>
            <a:pPr marL="275589" indent="-275589" defTabSz="382012">
              <a:spcBef>
                <a:spcPts val="2700"/>
              </a:spcBef>
              <a:defRPr sz="2232"/>
            </a:pPr>
            <a:r>
              <a:t>So far, so good.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☺︎</a:t>
            </a:r>
          </a:p>
          <a:p>
            <a:pPr marL="275589" indent="-275589" defTabSz="382012">
              <a:spcBef>
                <a:spcPts val="2700"/>
              </a:spcBef>
              <a:defRPr sz="2232"/>
            </a:pPr>
            <a:r>
              <a:t>Identity and Access Management </a:t>
            </a:r>
          </a:p>
          <a:p>
            <a:pPr lvl="1" marL="688975" indent="-275589" defTabSz="382012">
              <a:spcBef>
                <a:spcPts val="2700"/>
              </a:spcBef>
              <a:defRPr sz="2232"/>
            </a:pPr>
            <a:r>
              <a:t>eduroam</a:t>
            </a:r>
          </a:p>
          <a:p>
            <a:pPr marL="275589" indent="-275589" defTabSz="382012">
              <a:lnSpc>
                <a:spcPts val="2200"/>
              </a:lnSpc>
              <a:spcBef>
                <a:spcPts val="2700"/>
              </a:spcBef>
              <a:defRPr sz="2232"/>
            </a:pPr>
            <a:r>
              <a:t>Medical </a:t>
            </a:r>
          </a:p>
          <a:p>
            <a:pPr lvl="1" marL="688975" indent="-275589" defTabSz="382012">
              <a:spcBef>
                <a:spcPts val="2700"/>
              </a:spcBef>
              <a:defRPr sz="2232"/>
            </a:pPr>
            <a:r>
              <a:t>training the engineers for the telemedicine</a:t>
            </a:r>
          </a:p>
          <a:p>
            <a:pPr marL="275589" indent="-275589" defTabSz="382012">
              <a:spcBef>
                <a:spcPts val="2700"/>
              </a:spcBef>
              <a:defRPr sz="2232"/>
            </a:pPr>
            <a:r>
              <a:t>100G circuits</a:t>
            </a:r>
          </a:p>
          <a:p>
            <a:pPr marL="275589" indent="-275589" defTabSz="382012">
              <a:spcBef>
                <a:spcPts val="2700"/>
              </a:spcBef>
              <a:defRPr sz="2232"/>
            </a:pPr>
            <a:r>
              <a:t>IPv6, SDN, IoT, Cloud, Deep learning…and more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679" y="307893"/>
            <a:ext cx="2309395" cy="33379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Group 154"/>
          <p:cNvGrpSpPr/>
          <p:nvPr/>
        </p:nvGrpSpPr>
        <p:grpSpPr>
          <a:xfrm>
            <a:off x="288725" y="5936557"/>
            <a:ext cx="1906426" cy="502682"/>
            <a:chOff x="0" y="0"/>
            <a:chExt cx="1906424" cy="502680"/>
          </a:xfrm>
        </p:grpSpPr>
        <p:pic>
          <p:nvPicPr>
            <p:cNvPr id="152" name="image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746444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3" name="image4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4836" y="0"/>
              <a:ext cx="1051589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Shape 155"/>
          <p:cNvSpPr/>
          <p:nvPr>
            <p:ph type="ctrTitle"/>
          </p:nvPr>
        </p:nvSpPr>
        <p:spPr>
          <a:xfrm>
            <a:off x="385679" y="949577"/>
            <a:ext cx="11569487" cy="1619950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Introduction of the Asi@Connect Project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THe 1st Asi@Connect Meetings</a:t>
            </a:r>
          </a:p>
        </p:txBody>
      </p:sp>
      <p:pic>
        <p:nvPicPr>
          <p:cNvPr id="158" name="image5.png"/>
          <p:cNvPicPr>
            <a:picLocks noChangeAspect="1"/>
          </p:cNvPicPr>
          <p:nvPr/>
        </p:nvPicPr>
        <p:blipFill>
          <a:blip r:embed="rId2">
            <a:extLst/>
          </a:blip>
          <a:srcRect l="0" t="918" r="556" b="0"/>
          <a:stretch>
            <a:fillRect/>
          </a:stretch>
        </p:blipFill>
        <p:spPr>
          <a:xfrm>
            <a:off x="0" y="0"/>
            <a:ext cx="12192001" cy="687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679" y="307893"/>
            <a:ext cx="2309395" cy="33379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2" name="Group 162"/>
          <p:cNvGrpSpPr/>
          <p:nvPr/>
        </p:nvGrpSpPr>
        <p:grpSpPr>
          <a:xfrm>
            <a:off x="288725" y="5936557"/>
            <a:ext cx="1906426" cy="502682"/>
            <a:chOff x="0" y="0"/>
            <a:chExt cx="1906424" cy="502680"/>
          </a:xfrm>
        </p:grpSpPr>
        <p:pic>
          <p:nvPicPr>
            <p:cNvPr id="160" name="image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746444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1" name="image4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4836" y="0"/>
              <a:ext cx="1051589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3" name="Shape 163"/>
          <p:cNvSpPr/>
          <p:nvPr>
            <p:ph type="title"/>
          </p:nvPr>
        </p:nvSpPr>
        <p:spPr>
          <a:xfrm>
            <a:off x="5260931" y="82870"/>
            <a:ext cx="6931068" cy="348079"/>
          </a:xfrm>
          <a:prstGeom prst="rect">
            <a:avLst/>
          </a:prstGeom>
        </p:spPr>
        <p:txBody>
          <a:bodyPr/>
          <a:lstStyle>
            <a:lvl1pPr defTabSz="704087">
              <a:defRPr b="1" sz="1848">
                <a:effectLst>
                  <a:outerShdw sx="100000" sy="100000" kx="0" ky="0" algn="b" rotWithShape="0" blurRad="29337" dist="29337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Asi@Connect Grant Contract (ACA 2016/376-562)</a:t>
            </a:r>
          </a:p>
        </p:txBody>
      </p:sp>
      <p:sp>
        <p:nvSpPr>
          <p:cNvPr id="164" name="Shape 164"/>
          <p:cNvSpPr/>
          <p:nvPr/>
        </p:nvSpPr>
        <p:spPr>
          <a:xfrm>
            <a:off x="1143561" y="1006026"/>
            <a:ext cx="10986448" cy="4729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Wingdings"/>
              <a:buChar char="❖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Asi@Conncet Project (</a:t>
            </a:r>
            <a:r>
              <a:t>ACA 2016/376-562) </a:t>
            </a:r>
            <a:r>
              <a:t>has finally been signed on 21 December 2016 between the EC and TEIN*CC</a:t>
            </a:r>
          </a:p>
          <a:p>
            <a:pPr marL="342900" indent="-342900">
              <a:buSzPct val="100000"/>
              <a:buFont typeface="Wingdings"/>
              <a:buChar char="❖"/>
              <a:defRPr b="1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>
              <a:buSzPct val="100000"/>
              <a:buFont typeface="Wingdings"/>
              <a:buChar char="❖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Implementation of the Action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Implementation of the Action shall begin: on 1</a:t>
            </a:r>
            <a:r>
              <a:rPr baseline="30000"/>
              <a:t>st</a:t>
            </a:r>
            <a:r>
              <a:t> September 2016.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implementation period of the Action: 60 months.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85750" indent="-285750">
              <a:buSzPct val="100000"/>
              <a:buFont typeface="Wingdings"/>
              <a:buChar char="❖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Financing the Action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total eligible costs: EUR 36,549,126.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EC finance a maximum of EUR 20,000,000, limited to 54.7% of the total eligible cost.</a:t>
            </a:r>
          </a:p>
          <a:p>
            <a:pPr marL="285750" indent="-285750">
              <a:buSzPct val="100000"/>
              <a:buFont typeface="Wingdings"/>
              <a:buChar char="❖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85750" indent="-285750">
              <a:buSzPct val="100000"/>
              <a:buFont typeface="Wingdings"/>
              <a:buChar char="❖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Payment arrangement by the EC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Initial pre-financing payment: EUR 2,585,740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Further pre-financing payment: EUR 15,414,200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Balance of the final amount: EUR 2,000,000 </a:t>
            </a:r>
          </a:p>
        </p:txBody>
      </p:sp>
      <p:sp>
        <p:nvSpPr>
          <p:cNvPr id="165" name="Shape 165"/>
          <p:cNvSpPr/>
          <p:nvPr/>
        </p:nvSpPr>
        <p:spPr>
          <a:xfrm>
            <a:off x="838200" y="6404292"/>
            <a:ext cx="2743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13 February 2017</a:t>
            </a:r>
          </a:p>
        </p:txBody>
      </p:sp>
      <p:sp>
        <p:nvSpPr>
          <p:cNvPr id="166" name="Shape 166"/>
          <p:cNvSpPr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THe 1st Asi@Connect Meetings</a:t>
            </a:r>
          </a:p>
        </p:txBody>
      </p:sp>
      <p:pic>
        <p:nvPicPr>
          <p:cNvPr id="169" name="image5.png"/>
          <p:cNvPicPr>
            <a:picLocks noChangeAspect="1"/>
          </p:cNvPicPr>
          <p:nvPr/>
        </p:nvPicPr>
        <p:blipFill>
          <a:blip r:embed="rId2">
            <a:extLst/>
          </a:blip>
          <a:srcRect l="0" t="918" r="556" b="0"/>
          <a:stretch>
            <a:fillRect/>
          </a:stretch>
        </p:blipFill>
        <p:spPr>
          <a:xfrm>
            <a:off x="0" y="0"/>
            <a:ext cx="12192001" cy="687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679" y="307893"/>
            <a:ext cx="2309395" cy="33379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3" name="Group 173"/>
          <p:cNvGrpSpPr/>
          <p:nvPr/>
        </p:nvGrpSpPr>
        <p:grpSpPr>
          <a:xfrm>
            <a:off x="288725" y="5936557"/>
            <a:ext cx="1906426" cy="502682"/>
            <a:chOff x="0" y="0"/>
            <a:chExt cx="1906424" cy="502680"/>
          </a:xfrm>
        </p:grpSpPr>
        <p:pic>
          <p:nvPicPr>
            <p:cNvPr id="171" name="image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746444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image4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4836" y="0"/>
              <a:ext cx="1051589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Shape 174"/>
          <p:cNvSpPr/>
          <p:nvPr/>
        </p:nvSpPr>
        <p:spPr>
          <a:xfrm>
            <a:off x="2098108" y="949577"/>
            <a:ext cx="10031901" cy="5046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Wingdings"/>
              <a:buChar char="❖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Location of the Action (24 partners)</a:t>
            </a:r>
          </a:p>
          <a:p>
            <a:pPr marL="342900" indent="-342900">
              <a:buSzPct val="100000"/>
              <a:buFont typeface="Wingdings"/>
              <a:buChar char="❖"/>
              <a:defRPr b="1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Least Developed Countries (LDCs) – 7 partners</a:t>
            </a:r>
          </a:p>
          <a:p>
            <a:pPr lvl="2" marL="1200150" indent="-28575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Afghanistan, Bangladesh, Bhutan, Cambodia, Laos, Myanmar, Nepal.</a:t>
            </a:r>
          </a:p>
          <a:p>
            <a:pPr lvl="2" marL="1200150" indent="-28575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800100" indent="-34290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Lower Middle Income Countries and Territories – 7 partners </a:t>
            </a:r>
          </a:p>
          <a:p>
            <a:pPr lvl="2" marL="1257300" indent="-34290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India, Indonesia, Mongolia, Pakistan, Philippines, Sri Lanka, Vietnam.</a:t>
            </a:r>
          </a:p>
          <a:p>
            <a:pPr lvl="2" marL="1257300" indent="-34290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800100" indent="-34290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Upper Middle Income Countries and Territories – 3 partners</a:t>
            </a:r>
          </a:p>
          <a:p>
            <a:pPr lvl="2" marL="1257300" indent="-34290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China, Malaysia, Thailand.</a:t>
            </a:r>
          </a:p>
          <a:p>
            <a:pPr lvl="2" marL="1257300" indent="-34290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800100" indent="-34290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Developed Countries – 7 partners</a:t>
            </a:r>
          </a:p>
          <a:p>
            <a:pPr lvl="2" marL="1257300" indent="-342900">
              <a:buSzPct val="100000"/>
              <a:buFont typeface="Wingdings"/>
              <a:buChar char="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Australia, Hong Kong, Japan, Singapore, Korea, Chinese Taipei(Taiwan), New Zealand.</a:t>
            </a:r>
          </a:p>
          <a:p>
            <a:pPr lvl="1" marL="800100" indent="-34290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(Other Asian countries may join during the course of Asi@Connect. Developed country participants may carry out project activities for the benefit of developing country participants)</a:t>
            </a:r>
          </a:p>
        </p:txBody>
      </p:sp>
      <p:sp>
        <p:nvSpPr>
          <p:cNvPr id="175" name="Shape 175"/>
          <p:cNvSpPr/>
          <p:nvPr/>
        </p:nvSpPr>
        <p:spPr>
          <a:xfrm>
            <a:off x="838200" y="6404292"/>
            <a:ext cx="2743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13 February 2017</a:t>
            </a:r>
          </a:p>
        </p:txBody>
      </p:sp>
      <p:sp>
        <p:nvSpPr>
          <p:cNvPr id="176" name="Shape 176"/>
          <p:cNvSpPr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7" name="Shape 177"/>
          <p:cNvSpPr/>
          <p:nvPr/>
        </p:nvSpPr>
        <p:spPr>
          <a:xfrm>
            <a:off x="5373666" y="46213"/>
            <a:ext cx="681833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b="1" sz="24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Asi@Connect Grant Contract (ACA 2016/376-562)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THe 1st Asi@Connect Meetings</a:t>
            </a:r>
          </a:p>
        </p:txBody>
      </p:sp>
      <p:pic>
        <p:nvPicPr>
          <p:cNvPr id="180" name="image5.png"/>
          <p:cNvPicPr>
            <a:picLocks noChangeAspect="1"/>
          </p:cNvPicPr>
          <p:nvPr/>
        </p:nvPicPr>
        <p:blipFill>
          <a:blip r:embed="rId2">
            <a:extLst/>
          </a:blip>
          <a:srcRect l="0" t="918" r="556" b="0"/>
          <a:stretch>
            <a:fillRect/>
          </a:stretch>
        </p:blipFill>
        <p:spPr>
          <a:xfrm>
            <a:off x="0" y="-172720"/>
            <a:ext cx="12192001" cy="687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679" y="307893"/>
            <a:ext cx="2309395" cy="33379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4" name="Group 184"/>
          <p:cNvGrpSpPr/>
          <p:nvPr/>
        </p:nvGrpSpPr>
        <p:grpSpPr>
          <a:xfrm>
            <a:off x="288725" y="5936557"/>
            <a:ext cx="1906426" cy="502682"/>
            <a:chOff x="0" y="0"/>
            <a:chExt cx="1906424" cy="502680"/>
          </a:xfrm>
        </p:grpSpPr>
        <p:pic>
          <p:nvPicPr>
            <p:cNvPr id="182" name="image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746444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image4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4836" y="0"/>
              <a:ext cx="1051589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5" name="Shape 185"/>
          <p:cNvSpPr/>
          <p:nvPr/>
        </p:nvSpPr>
        <p:spPr>
          <a:xfrm>
            <a:off x="1035169" y="894568"/>
            <a:ext cx="11156830" cy="438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Wingdings"/>
              <a:buChar char="❖"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Specific Objectives</a:t>
            </a:r>
          </a:p>
          <a:p>
            <a:pPr marL="342900" indent="-342900">
              <a:buSzPct val="100000"/>
              <a:buFont typeface="Wingdings"/>
              <a:buChar char="❖"/>
              <a:defRPr b="1" sz="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 provide and further develop a dedicated regional high capacity, high quality Internet connectivity network for research and higher education, 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leveraging the e-infrastructure developed for public service projects.</a:t>
            </a:r>
          </a:p>
          <a:p>
            <a:pPr lvl="1" marL="742950" indent="-285750">
              <a:buSzPct val="100000"/>
              <a:buFont typeface="Wingdings"/>
              <a:buChar char="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>
              <a:buSzPct val="100000"/>
              <a:buFont typeface="Wingdings"/>
              <a:buChar char="❖"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(6) work packages (WPs) </a:t>
            </a:r>
          </a:p>
          <a:p>
            <a:pPr marL="342900" indent="-342900">
              <a:buSzPct val="100000"/>
              <a:buFont typeface="Wingdings"/>
              <a:buChar char="❖"/>
              <a:defRPr b="1" sz="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WP1: </a:t>
            </a:r>
            <a:r>
              <a:rPr b="0"/>
              <a:t>Network Procurement and Management </a:t>
            </a:r>
            <a:endParaRPr b="0"/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WP2: </a:t>
            </a:r>
            <a:r>
              <a:rPr b="0"/>
              <a:t>Capacity development of developing country NRENs</a:t>
            </a:r>
            <a:endParaRPr b="0"/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WP3: </a:t>
            </a:r>
            <a:r>
              <a:rPr b="0"/>
              <a:t>Research and Education Network Design &amp; Operations and associated capacity development</a:t>
            </a:r>
            <a:r>
              <a:rPr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WP4: </a:t>
            </a:r>
            <a:r>
              <a:rPr b="0"/>
              <a:t>Deployment of specialized network products, services and applications and associated capacity development </a:t>
            </a:r>
            <a:endParaRPr b="0"/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WP5: </a:t>
            </a:r>
            <a:r>
              <a:rPr b="0"/>
              <a:t>Promoting Asi@Connect-enabled research and education collaboration for societal benefit</a:t>
            </a:r>
            <a:endParaRPr b="0"/>
          </a:p>
          <a:p>
            <a:pPr lvl="1" marL="742950" indent="-285750">
              <a:buSzPct val="100000"/>
              <a:buFont typeface="Wingdings"/>
              <a:buChar char="➢"/>
              <a:defRPr b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WP6: </a:t>
            </a:r>
            <a:r>
              <a:rPr b="0"/>
              <a:t>Helping to bridge the digital divide in developing countries</a:t>
            </a:r>
          </a:p>
        </p:txBody>
      </p:sp>
      <p:sp>
        <p:nvSpPr>
          <p:cNvPr id="186" name="Shape 186"/>
          <p:cNvSpPr/>
          <p:nvPr/>
        </p:nvSpPr>
        <p:spPr>
          <a:xfrm>
            <a:off x="838200" y="6404292"/>
            <a:ext cx="2743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13 February 2017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8" name="Shape 188"/>
          <p:cNvSpPr/>
          <p:nvPr/>
        </p:nvSpPr>
        <p:spPr>
          <a:xfrm>
            <a:off x="5373666" y="-126507"/>
            <a:ext cx="681833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b="1" sz="24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Asi@Connect Grant Contract (ACA 2016/376-562)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THe 1st Asi@Connect Meetings</a:t>
            </a:r>
          </a:p>
        </p:txBody>
      </p:sp>
      <p:pic>
        <p:nvPicPr>
          <p:cNvPr id="191" name="image5.png"/>
          <p:cNvPicPr>
            <a:picLocks noChangeAspect="1"/>
          </p:cNvPicPr>
          <p:nvPr/>
        </p:nvPicPr>
        <p:blipFill>
          <a:blip r:embed="rId2">
            <a:extLst/>
          </a:blip>
          <a:srcRect l="0" t="918" r="556" b="0"/>
          <a:stretch>
            <a:fillRect/>
          </a:stretch>
        </p:blipFill>
        <p:spPr>
          <a:xfrm>
            <a:off x="0" y="0"/>
            <a:ext cx="12192001" cy="6874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679" y="307893"/>
            <a:ext cx="2309395" cy="33379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5" name="Group 195"/>
          <p:cNvGrpSpPr/>
          <p:nvPr/>
        </p:nvGrpSpPr>
        <p:grpSpPr>
          <a:xfrm>
            <a:off x="288725" y="5936557"/>
            <a:ext cx="1906426" cy="502682"/>
            <a:chOff x="0" y="0"/>
            <a:chExt cx="1906424" cy="502680"/>
          </a:xfrm>
        </p:grpSpPr>
        <p:pic>
          <p:nvPicPr>
            <p:cNvPr id="193" name="image3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746444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4" name="image4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4836" y="0"/>
              <a:ext cx="1051589" cy="5026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6" name="Shape 196"/>
          <p:cNvSpPr/>
          <p:nvPr>
            <p:ph type="title"/>
          </p:nvPr>
        </p:nvSpPr>
        <p:spPr>
          <a:xfrm>
            <a:off x="7752522" y="82870"/>
            <a:ext cx="4439478" cy="348079"/>
          </a:xfrm>
          <a:prstGeom prst="rect">
            <a:avLst/>
          </a:prstGeom>
        </p:spPr>
        <p:txBody>
          <a:bodyPr/>
          <a:lstStyle>
            <a:lvl1pPr defTabSz="704087">
              <a:defRPr b="1" sz="1848">
                <a:effectLst>
                  <a:outerShdw sx="100000" sy="100000" kx="0" ky="0" algn="b" rotWithShape="0" blurRad="29337" dist="29337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Asi@Connect Budget Summary</a:t>
            </a:r>
          </a:p>
        </p:txBody>
      </p:sp>
      <p:sp>
        <p:nvSpPr>
          <p:cNvPr id="197" name="Shape 197"/>
          <p:cNvSpPr/>
          <p:nvPr/>
        </p:nvSpPr>
        <p:spPr>
          <a:xfrm>
            <a:off x="1951309" y="731352"/>
            <a:ext cx="9934859" cy="4536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Wingdings"/>
              <a:buChar char="❖"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Total Budget of Asi@Connect: 36.5 M Euro/5 years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EC+NREN: 31.2 M Euro (Asi@Connect Project) 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Korea: 5.31 M Euro (TEIN*CC Operation)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85750" indent="-285750">
              <a:buSzPct val="100000"/>
              <a:buFont typeface="Wingdings"/>
              <a:buChar char="❖"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Implementing the Asi@Connect Project (31.2M Euro/5 years)</a:t>
            </a:r>
          </a:p>
          <a:p>
            <a:pPr marL="285750" indent="-285750">
              <a:buSzPct val="100000"/>
              <a:buFont typeface="Wingdings"/>
              <a:buChar char="❖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WP1: 14.0 M (45%) 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WP2: 1.49 M (5%) 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WP3: 3.35 M (10.7%)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WP4: 4.50 M (14.4%)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WP5: 4.10 M (13.1%)</a:t>
            </a:r>
          </a:p>
          <a:p>
            <a:pPr lvl="1" marL="742950" indent="-285750">
              <a:buSzPct val="100000"/>
              <a:buFont typeface="Wingdings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WP6: 3.80 M (12.1%)</a:t>
            </a:r>
          </a:p>
        </p:txBody>
      </p:sp>
      <p:sp>
        <p:nvSpPr>
          <p:cNvPr id="198" name="Shape 198"/>
          <p:cNvSpPr/>
          <p:nvPr/>
        </p:nvSpPr>
        <p:spPr>
          <a:xfrm>
            <a:off x="838200" y="6404292"/>
            <a:ext cx="2743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13 February 2017</a:t>
            </a:r>
          </a:p>
        </p:txBody>
      </p:sp>
      <p:sp>
        <p:nvSpPr>
          <p:cNvPr id="199" name="Shape 199"/>
          <p:cNvSpPr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02" name="Group 202"/>
          <p:cNvGrpSpPr/>
          <p:nvPr/>
        </p:nvGrpSpPr>
        <p:grpSpPr>
          <a:xfrm>
            <a:off x="6116320" y="3238388"/>
            <a:ext cx="5913121" cy="2807443"/>
            <a:chOff x="0" y="0"/>
            <a:chExt cx="5913120" cy="2807442"/>
          </a:xfrm>
        </p:grpSpPr>
        <p:sp>
          <p:nvSpPr>
            <p:cNvPr id="200" name="Shape 200"/>
            <p:cNvSpPr/>
            <p:nvPr/>
          </p:nvSpPr>
          <p:spPr>
            <a:xfrm>
              <a:off x="-1" y="-1"/>
              <a:ext cx="5913122" cy="2807444"/>
            </a:xfrm>
            <a:prstGeom prst="rect">
              <a:avLst/>
            </a:prstGeom>
            <a:solidFill>
              <a:srgbClr val="F2F2F2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>
              <a:off x="-1" y="107175"/>
              <a:ext cx="5913122" cy="2593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342900" indent="-342900">
                <a:buSzPct val="100000"/>
                <a:buFont typeface="Wingdings"/>
                <a:buChar char="❖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Year 1: project available up to ~3.75M Euro </a:t>
              </a:r>
              <a:endParaRPr>
                <a:solidFill>
                  <a:srgbClr val="FFFFFF"/>
                </a:solidFill>
              </a:endParaRPr>
            </a:p>
            <a:p>
              <a:pPr marL="342900" indent="-342900">
                <a:buSzPct val="100000"/>
                <a:buFont typeface="Wingdings"/>
                <a:buChar char="❖"/>
                <a:defRPr sz="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WP1: ~3 M Euro (→ 2.8 M/Year 2)</a:t>
              </a:r>
              <a:endParaRPr>
                <a:solidFill>
                  <a:srgbClr val="FFFFFF"/>
                </a:solidFill>
              </a:endParaR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WP2: ~64 K Euro (→ 378 K)</a:t>
              </a:r>
              <a:endParaRPr>
                <a:solidFill>
                  <a:srgbClr val="FFFFFF"/>
                </a:solidFill>
              </a:endParaR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WP3: ~144 K Euro (→ 854 K)</a:t>
              </a:r>
              <a:endParaRPr>
                <a:solidFill>
                  <a:srgbClr val="FFFFFF"/>
                </a:solidFill>
              </a:endParaR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WP4: ~ 200 K Euro (→ 1.1 M)</a:t>
              </a:r>
              <a:endParaRPr>
                <a:solidFill>
                  <a:srgbClr val="FFFFFF"/>
                </a:solidFill>
              </a:endParaR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WP5: ~180 K Euro (→ 1.2 M)</a:t>
              </a:r>
              <a:endParaRPr>
                <a:solidFill>
                  <a:srgbClr val="FFFFFF"/>
                </a:solidFill>
              </a:endParaRPr>
            </a:p>
            <a:p>
              <a:pPr lvl="1" marL="800100" indent="-342900">
                <a:buSzPct val="100000"/>
                <a:buFont typeface="Wingdings"/>
                <a:buChar char="➢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WP6: ~164 K Euro (→ 969 K)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