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7"/>
  </p:notesMasterIdLst>
  <p:sldIdLst>
    <p:sldId id="304" r:id="rId2"/>
    <p:sldId id="275" r:id="rId3"/>
    <p:sldId id="276" r:id="rId4"/>
    <p:sldId id="277" r:id="rId5"/>
    <p:sldId id="278" r:id="rId6"/>
    <p:sldId id="305" r:id="rId7"/>
    <p:sldId id="307" r:id="rId8"/>
    <p:sldId id="308" r:id="rId9"/>
    <p:sldId id="309" r:id="rId10"/>
    <p:sldId id="310" r:id="rId11"/>
    <p:sldId id="311" r:id="rId12"/>
    <p:sldId id="291" r:id="rId13"/>
    <p:sldId id="306" r:id="rId14"/>
    <p:sldId id="293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9" autoAdjust="0"/>
    <p:restoredTop sz="94754"/>
  </p:normalViewPr>
  <p:slideViewPr>
    <p:cSldViewPr>
      <p:cViewPr varScale="1">
        <p:scale>
          <a:sx n="70" d="100"/>
          <a:sy n="70" d="100"/>
        </p:scale>
        <p:origin x="1643" y="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10/09/2017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r>
              <a:rPr lang="en-AU" dirty="0"/>
              <a:t>This document is uncontrolled when printed. Before use, check the APNIC electronic master document to verify that this is the current version.</a:t>
            </a:r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7CE-F868-4C45-BF68-0DE9D63614FE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5920-50E7-2F4C-995C-6EE33575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00" y="764705"/>
            <a:ext cx="8352000" cy="1512167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</a:t>
            </a:r>
            <a:r>
              <a:rPr lang="en-US" dirty="0"/>
              <a:t>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42088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556793"/>
            <a:ext cx="8352928" cy="4464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3861048"/>
            <a:ext cx="8353425" cy="21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9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6832"/>
            <a:ext cx="9144000" cy="403244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8654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268214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060848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with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916832"/>
            <a:ext cx="9144000" cy="403244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060848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060848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536" y="418654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268214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405880" y="2060848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96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4886200" cy="43475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54491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33530" b="69950"/>
          <a:stretch/>
        </p:blipFill>
        <p:spPr>
          <a:xfrm>
            <a:off x="107504" y="6021288"/>
            <a:ext cx="1667450" cy="10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916832"/>
            <a:ext cx="9144000" cy="403244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5580112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33530" b="69950"/>
          <a:stretch/>
        </p:blipFill>
        <p:spPr>
          <a:xfrm>
            <a:off x="107504" y="6021288"/>
            <a:ext cx="1667450" cy="10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55679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80512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PNICFoundation-PPT-template-01-01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8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70" r:id="rId4"/>
    <p:sldLayoutId id="2147483702" r:id="rId5"/>
    <p:sldLayoutId id="2147483762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773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/>
          <a:p>
            <a:r>
              <a:rPr lang="en-AU" sz="5400" dirty="0">
                <a:solidFill>
                  <a:srgbClr val="FFFFFF"/>
                </a:solidFill>
              </a:rPr>
              <a:t>APNIC </a:t>
            </a:r>
            <a:r>
              <a:rPr lang="en-AU" sz="5400">
                <a:solidFill>
                  <a:srgbClr val="FFFFFF"/>
                </a:solidFill>
              </a:rPr>
              <a:t>Foundation Update for AP*</a:t>
            </a:r>
            <a:endParaRPr lang="en-AU" sz="5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Duncan Macintosh</a:t>
            </a:r>
          </a:p>
          <a:p>
            <a:r>
              <a:rPr lang="en-AU" dirty="0"/>
              <a:t>CEO</a:t>
            </a:r>
          </a:p>
          <a:p>
            <a:r>
              <a:rPr lang="en-AU"/>
              <a:t>APNIC 44 </a:t>
            </a:r>
            <a:r>
              <a:rPr lang="en-AU" dirty="0"/>
              <a:t>Taiwan</a:t>
            </a:r>
          </a:p>
        </p:txBody>
      </p:sp>
    </p:spTree>
    <p:extLst>
      <p:ext uri="{BB962C8B-B14F-4D97-AF65-F5344CB8AC3E}">
        <p14:creationId xmlns:p14="http://schemas.microsoft.com/office/powerpoint/2010/main" val="404177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2C32-07CE-4BA6-9A0A-9070C3D4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IDRC – ISIF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2EF6-5B06-4A05-BEE4-8EA57A22A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Amount: </a:t>
            </a:r>
            <a:r>
              <a:rPr lang="en-AU" dirty="0"/>
              <a:t>CAD 100,000</a:t>
            </a:r>
          </a:p>
          <a:p>
            <a:pPr marL="0" indent="0">
              <a:buNone/>
            </a:pPr>
            <a:r>
              <a:rPr lang="en-AU" b="1" dirty="0"/>
              <a:t>Activities:</a:t>
            </a:r>
          </a:p>
          <a:p>
            <a:r>
              <a:rPr lang="en-AU" dirty="0"/>
              <a:t>One scale-up grant of CAD 40,000</a:t>
            </a:r>
          </a:p>
          <a:p>
            <a:r>
              <a:rPr lang="en-AU" dirty="0"/>
              <a:t>One small grant of CAD 30,000 (CAD 20,000 from IDRC grant and AUD 10,000 from an APNIC contribution);</a:t>
            </a:r>
          </a:p>
          <a:p>
            <a:r>
              <a:rPr lang="en-AU" dirty="0"/>
              <a:t>One award of CAD 5,000 on gender equality (with a travel grant for IGF awards ceremony)</a:t>
            </a:r>
          </a:p>
          <a:p>
            <a:r>
              <a:rPr lang="en-AU" dirty="0"/>
              <a:t>One fellowship for the scale-up grantee to attend 2018 AVPN conference.</a:t>
            </a:r>
          </a:p>
          <a:p>
            <a:r>
              <a:rPr lang="en-AU" dirty="0"/>
              <a:t>ISIF Asia 10th anniversary activities support CAD 10,000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55A7E-7536-4431-9B6B-8CE07CDDD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10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6972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9372-703D-4517-BECF-CB885C41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Society 2018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58CF-DB47-43A3-8F3A-40646D7F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57402"/>
            <a:ext cx="8352928" cy="34238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Funding source: </a:t>
            </a:r>
            <a:r>
              <a:rPr lang="en-AU" dirty="0"/>
              <a:t>ISOC Community Networks Grants and Awards 2018</a:t>
            </a:r>
          </a:p>
          <a:p>
            <a:pPr marL="0" indent="0">
              <a:buNone/>
            </a:pPr>
            <a:r>
              <a:rPr lang="en-AU" b="1" dirty="0"/>
              <a:t>Proposal title: </a:t>
            </a:r>
            <a:r>
              <a:rPr lang="en-AU" dirty="0"/>
              <a:t>Seed Alliance: Connecting the Last Mile</a:t>
            </a:r>
          </a:p>
          <a:p>
            <a:pPr marL="0" indent="0">
              <a:buNone/>
            </a:pPr>
            <a:r>
              <a:rPr lang="en-AU" b="1" dirty="0"/>
              <a:t>Amount:</a:t>
            </a:r>
            <a:r>
              <a:rPr lang="en-AU" dirty="0"/>
              <a:t> USD 100,000</a:t>
            </a:r>
          </a:p>
          <a:p>
            <a:pPr marL="0" indent="0">
              <a:buNone/>
            </a:pPr>
            <a:r>
              <a:rPr lang="en-AU" b="1" dirty="0"/>
              <a:t>Activities:</a:t>
            </a:r>
            <a:r>
              <a:rPr lang="en-AU" dirty="0"/>
              <a:t> Four grants and two awards to support the development of community networks across the global south</a:t>
            </a:r>
          </a:p>
          <a:p>
            <a:pPr marL="0" indent="0">
              <a:buNone/>
            </a:pPr>
            <a:r>
              <a:rPr lang="en-AU" b="1" dirty="0"/>
              <a:t>ISIF Asia: </a:t>
            </a:r>
            <a:r>
              <a:rPr lang="en-AU" dirty="0"/>
              <a:t>One USD 20,000 grant and one USD 10,000 award (includes IGF Fellowship)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28D29-C809-4811-B738-63DF84B09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11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35124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4004-7D0F-48A7-94DA-F2041FEB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en-US" dirty="0"/>
              <a:t>The fund raising cycle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05A86-30EB-4E23-A31F-845D196EB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12</a:t>
            </a:fld>
            <a:endParaRPr lang="en-AU" kern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2E8789-A8ED-494F-966A-A6B36BA0AF7B}"/>
              </a:ext>
            </a:extLst>
          </p:cNvPr>
          <p:cNvGrpSpPr>
            <a:grpSpLocks/>
          </p:cNvGrpSpPr>
          <p:nvPr/>
        </p:nvGrpSpPr>
        <p:grpSpPr bwMode="auto">
          <a:xfrm>
            <a:off x="1187625" y="2060848"/>
            <a:ext cx="6970303" cy="3570358"/>
            <a:chOff x="519" y="1453"/>
            <a:chExt cx="4884" cy="22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752599-6E7B-4527-8480-CB90B79D6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2097"/>
              <a:ext cx="877" cy="8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DC1E323B-418C-45EA-A185-302B19D67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2332"/>
              <a:ext cx="1307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Marlett" pitchFamily="2" charset="2"/>
                <a:buNone/>
                <a:defRPr/>
              </a:pPr>
              <a:r>
                <a:rPr lang="en-GB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Needs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164A749E-D978-497E-A628-8FACFC8D7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1602"/>
              <a:ext cx="118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Marlett" pitchFamily="2" charset="2"/>
                <a:buNone/>
              </a:pPr>
              <a:r>
                <a:rPr lang="en-GB" altLang="en-US" sz="2000" dirty="0">
                  <a:latin typeface="Arial Narrow" panose="020B0606020202030204" pitchFamily="34" charset="0"/>
                </a:rPr>
                <a:t>1.  IDENTIFY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3C49E6-5054-485D-918D-C17B97CD7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238"/>
              <a:ext cx="202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arlett" pitchFamily="2" charset="2"/>
                <a:buNone/>
              </a:pPr>
              <a:r>
                <a:rPr lang="en-GB" altLang="en-US" sz="2000" dirty="0">
                  <a:latin typeface="Arial Narrow" panose="020B0606020202030204" pitchFamily="34" charset="0"/>
                </a:rPr>
                <a:t>2.  RESEARCH / EVALUATE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C490AB-80D1-48C3-A8A0-E2F7FE981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2955"/>
              <a:ext cx="170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arlett" pitchFamily="2" charset="2"/>
                <a:buNone/>
              </a:pPr>
              <a:r>
                <a:rPr lang="en-GB" altLang="en-US" sz="2000" dirty="0">
                  <a:latin typeface="Arial Narrow" panose="020B0606020202030204" pitchFamily="34" charset="0"/>
                </a:rPr>
                <a:t>3.  PLAN CULTIVATION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C0BC1-3698-4176-90AF-C567E9BF0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417"/>
              <a:ext cx="186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Marlett" pitchFamily="2" charset="2"/>
                <a:buNone/>
                <a:defRPr/>
              </a:pPr>
              <a:r>
                <a:rPr lang="en-GB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4.  </a:t>
              </a:r>
              <a:r>
                <a:rPr lang="en-GB" sz="2000" dirty="0">
                  <a:latin typeface="Arial Narrow" pitchFamily="34" charset="0"/>
                  <a:cs typeface="Arial" charset="0"/>
                </a:rPr>
                <a:t>INVOLVE / CULTIVATE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27A06D-775F-4443-9F4A-FC2093142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821"/>
              <a:ext cx="71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arlett" pitchFamily="2" charset="2"/>
                <a:buNone/>
              </a:pPr>
              <a:r>
                <a:rPr lang="en-GB" altLang="en-US" sz="2000" dirty="0">
                  <a:latin typeface="Arial Narrow" panose="020B0606020202030204" pitchFamily="34" charset="0"/>
                </a:rPr>
                <a:t>5.  ASK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0DA03-DC75-48ED-9A8B-1B776789C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2061"/>
              <a:ext cx="162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arlett" pitchFamily="2" charset="2"/>
                <a:buNone/>
              </a:pPr>
              <a:r>
                <a:rPr lang="en-GB" altLang="en-US" sz="2000" dirty="0">
                  <a:latin typeface="Arial Narrow" panose="020B0606020202030204" pitchFamily="34" charset="0"/>
                </a:rPr>
                <a:t>6.  NEGOTIATE / CLOSE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04E56A-86D5-459B-95C2-78FF237AA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453"/>
              <a:ext cx="96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12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Marlett" pitchFamily="2" charset="2"/>
                <a:buNone/>
              </a:pPr>
              <a:r>
                <a:rPr lang="en-GB" altLang="en-US" sz="2000" dirty="0">
                  <a:latin typeface="Arial Narrow" panose="020B0606020202030204" pitchFamily="34" charset="0"/>
                </a:rPr>
                <a:t>7.  INVOLVE</a:t>
              </a:r>
            </a:p>
          </p:txBody>
        </p:sp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01E30555-7080-4D34-AF72-8C019AAB80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447120">
              <a:off x="3226" y="3246"/>
              <a:ext cx="301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5435 h 21600"/>
                <a:gd name="T14" fmla="*/ 18873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C6EC4474-89E0-4E8D-8475-B968078F6F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52">
              <a:off x="1133" y="2419"/>
              <a:ext cx="287" cy="161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1CC08B93-8E11-40AD-9668-C892AC06D6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95313">
              <a:off x="1434" y="1712"/>
              <a:ext cx="284" cy="15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C9CF4B25-1E60-41B1-9073-CECF7A1B4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49248">
              <a:off x="3772" y="2601"/>
              <a:ext cx="289" cy="1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3 w 21600"/>
                <a:gd name="T13" fmla="*/ 5366 h 21600"/>
                <a:gd name="T14" fmla="*/ 18909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03169E44-CFA8-4A1A-B25E-011048543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540290">
              <a:off x="1400" y="3215"/>
              <a:ext cx="301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5435 h 21600"/>
                <a:gd name="T14" fmla="*/ 18873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5D541BD7-E97C-47E5-8873-200AC4904B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87910">
              <a:off x="3743" y="1996"/>
              <a:ext cx="290" cy="1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2 w 21600"/>
                <a:gd name="T13" fmla="*/ 5366 h 21600"/>
                <a:gd name="T14" fmla="*/ 18919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AU" dirty="0"/>
            </a:p>
          </p:txBody>
        </p:sp>
        <p:sp>
          <p:nvSpPr>
            <p:cNvPr id="21" name="AutoShape 20">
              <a:extLst>
                <a:ext uri="{FF2B5EF4-FFF2-40B4-BE49-F238E27FC236}">
                  <a16:creationId xmlns:a16="http://schemas.microsoft.com/office/drawing/2014/main" id="{7BA39D4B-1B13-460C-8077-95CA319928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16576">
              <a:off x="2770" y="1905"/>
              <a:ext cx="725" cy="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7 w 21600"/>
                <a:gd name="T13" fmla="*/ 5437 h 21600"/>
                <a:gd name="T14" fmla="*/ 18889 w 21600"/>
                <a:gd name="T15" fmla="*/ 161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96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ndation-activity-build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Picture 8" descr="Foundation-activity-build.eps2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Picture 9" descr="Foundation-activity-build.eps3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1" name="Picture 10" descr="Foundation-activity-build.eps4-0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2" name="Picture 11" descr="Foundation-activity-build.eps5-0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Picture 12" descr="Foundation-activity-build.eps6-0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4" name="Picture 13" descr="Foundation-activity-build.eps7-01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5" name="Picture 14" descr="Foundation-activity-build.eps8-0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6" name="Picture 15" descr="Foundation-activity-build.eps9-01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Picture 16" descr="Foundation-activity-build.eps10-0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8" name="Picture 17" descr="Foundation-activity-build.eps11-0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9" name="Picture 18" descr="Foundation-communities-build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0" name="Picture 19" descr="Foundation-communities-build2-01-01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1" name="Picture 20" descr="Foundation-communities-build3-01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2" name="Picture 21" descr="Foundation-communities-build4-01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3" name="Picture 22" descr="Foundation-goals-build1-01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4" name="Picture 23" descr="Foundation-goals-build2-01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5" name="Picture 24" descr="Foundation-goals-build3-01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6" name="Picture 25" descr="Foundation-goals-build4-01.ep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7" name="Picture 26" descr="Foundation-goals-build5-01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  <p:pic>
        <p:nvPicPr>
          <p:cNvPr id="28" name="Picture 27" descr="APNICFoundation-diagram-PPT-template-16x9-01-01.eps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F6CF-C9DF-47A8-AB7C-486FEE63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2018 activity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A2E4-17FC-4AB4-A239-C86F86773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Develop board-led strategic plan (with supporting operational and fund-raising plans)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Support and implement Board-initiated fund-raising 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Establish Advisory Council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Identify, document and engage at least 2 new (potential) donors a month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At least five project proposals (from 2018 APNIC priorities) developed for funding, including matching fund (dollar-for-dollar) strategy 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Project/grant management and implementation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51283-4C2D-43DD-A975-2D59F95A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14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1854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/>
          <a:p>
            <a:r>
              <a:rPr lang="en-AU" sz="54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141D-5BB6-4E94-BD06-CFD66B24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36912"/>
            <a:ext cx="8352928" cy="857250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Grants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7181D-CCDA-4F8B-9316-E64368AD9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7110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7B1B-2485-49AD-8489-AB849F18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DFAT grant 2017-18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E46E-6F90-4006-A421-B32A1DA2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Funding source: </a:t>
            </a:r>
            <a:r>
              <a:rPr lang="en-AU" dirty="0"/>
              <a:t>DFAT’s Cyber cooperation program to build capacity in the Indo-Pacific - r</a:t>
            </a:r>
            <a:r>
              <a:rPr lang="en-US" dirty="0"/>
              <a:t>aising cybersecurity capability and awareness</a:t>
            </a:r>
          </a:p>
          <a:p>
            <a:pPr marL="0" indent="0">
              <a:buNone/>
            </a:pPr>
            <a:r>
              <a:rPr lang="en-US" b="1" dirty="0"/>
              <a:t>Proposal: </a:t>
            </a:r>
            <a:r>
              <a:rPr lang="en-US" dirty="0"/>
              <a:t>A secure and resilient internet infrastructure for development in the Pacific.</a:t>
            </a:r>
          </a:p>
          <a:p>
            <a:pPr marL="0" indent="0">
              <a:buNone/>
            </a:pPr>
            <a:r>
              <a:rPr lang="en-AU" b="1" dirty="0"/>
              <a:t>Amount: </a:t>
            </a:r>
            <a:r>
              <a:rPr lang="en-AU" dirty="0"/>
              <a:t>AUD 200,000 over two years (July to July)</a:t>
            </a:r>
          </a:p>
          <a:p>
            <a:pPr marL="0" indent="0">
              <a:buNone/>
            </a:pPr>
            <a:r>
              <a:rPr lang="en-AU" b="1" dirty="0"/>
              <a:t>Economies: </a:t>
            </a:r>
            <a:r>
              <a:rPr lang="en-AU" dirty="0"/>
              <a:t>Cook Islands, Fiji, Kiribati, Marshall Islands, Papua New Guinea, Samoa, Solomon Islands, Tonga, Tuvalu and Vanuatu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8B3ED-62F9-40BC-AEB6-F26279F8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508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79C3-D6CC-4F29-B1C7-E56DD7EA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DFAT grant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4A46-B82F-4218-B6CC-1C55ED48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CERTs established* or proposed: </a:t>
            </a:r>
            <a:r>
              <a:rPr lang="en-AU" dirty="0"/>
              <a:t>Fiji, Papua New Guinea, Samoa, Vanuatu and Tonga*</a:t>
            </a:r>
          </a:p>
          <a:p>
            <a:r>
              <a:rPr lang="en-AU" b="1" dirty="0"/>
              <a:t>Next in line: </a:t>
            </a:r>
            <a:r>
              <a:rPr lang="en-AU" dirty="0"/>
              <a:t>Cook Islands, Kiribati, Marshall Islands, Solomon Islands, and Tuvalu</a:t>
            </a:r>
          </a:p>
          <a:p>
            <a:r>
              <a:rPr lang="en-AU" b="1" dirty="0"/>
              <a:t>Activities: </a:t>
            </a:r>
            <a:r>
              <a:rPr lang="en-AU" dirty="0"/>
              <a:t>Surveys, training workshops, cybersecurity drills, technical assistance, community events, fellowships, monitoring and evaluation, seed funding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0E4A7-1F64-4EEF-8A9A-34315408C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4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7597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94-91B0-47E8-940C-1C34B850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ISIF Asia 2017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8166-623F-4AA9-9AD0-F254AAE9B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Funding source: </a:t>
            </a:r>
            <a:r>
              <a:rPr lang="en-AU" dirty="0"/>
              <a:t>APNIC</a:t>
            </a:r>
          </a:p>
          <a:p>
            <a:pPr marL="0" indent="0">
              <a:buNone/>
            </a:pPr>
            <a:r>
              <a:rPr lang="en-AU" b="1" dirty="0"/>
              <a:t>Amount: </a:t>
            </a:r>
            <a:r>
              <a:rPr lang="en-AU" dirty="0"/>
              <a:t>AUD160,000</a:t>
            </a:r>
          </a:p>
          <a:p>
            <a:pPr marL="0" indent="0">
              <a:buNone/>
            </a:pPr>
            <a:r>
              <a:rPr lang="en-AU" b="1" dirty="0"/>
              <a:t>Proposal: </a:t>
            </a:r>
            <a:r>
              <a:rPr lang="en-AU" dirty="0"/>
              <a:t>Three grant categories and one award</a:t>
            </a:r>
          </a:p>
          <a:p>
            <a:pPr marL="0" indent="0">
              <a:buNone/>
            </a:pPr>
            <a:r>
              <a:rPr lang="en-AU" b="1" dirty="0"/>
              <a:t>Activities:</a:t>
            </a:r>
          </a:p>
          <a:p>
            <a:r>
              <a:rPr lang="en-AU" dirty="0"/>
              <a:t>Internet Operations Research (AUD85,000)</a:t>
            </a:r>
          </a:p>
          <a:p>
            <a:r>
              <a:rPr lang="en-AU" dirty="0"/>
              <a:t>Cybersecurity (AUD30,000)</a:t>
            </a:r>
          </a:p>
          <a:p>
            <a:r>
              <a:rPr lang="en-AU" dirty="0"/>
              <a:t>Internet for Development (AUD30,000)</a:t>
            </a:r>
          </a:p>
          <a:p>
            <a:r>
              <a:rPr lang="en-AU" dirty="0"/>
              <a:t>ISIF award (AUD15,000 includes AUD 5,000 for logistics)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07EA5-56BD-4715-AD77-2A64F64CA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5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96027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80BE-8C30-4276-8BE1-F176BBFE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Society 2016-17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7E6A-6A24-41AD-9795-0D4CEEA3F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Funding source: </a:t>
            </a:r>
            <a:r>
              <a:rPr lang="en-AU" dirty="0"/>
              <a:t>ISOC</a:t>
            </a:r>
          </a:p>
          <a:p>
            <a:pPr marL="0" indent="0">
              <a:buNone/>
            </a:pPr>
            <a:r>
              <a:rPr lang="en-AU" b="1" dirty="0"/>
              <a:t>Amount: </a:t>
            </a:r>
            <a:r>
              <a:rPr lang="en-AU" dirty="0"/>
              <a:t>AUD 56,000</a:t>
            </a:r>
          </a:p>
          <a:p>
            <a:pPr marL="0" indent="0">
              <a:buNone/>
            </a:pPr>
            <a:r>
              <a:rPr lang="en-AU" b="1" dirty="0"/>
              <a:t>Proposal: </a:t>
            </a:r>
            <a:r>
              <a:rPr lang="en-AU" dirty="0"/>
              <a:t>Cybersecurity - Developing Tonga National CERT</a:t>
            </a:r>
          </a:p>
          <a:p>
            <a:pPr marL="0" indent="0">
              <a:buNone/>
            </a:pPr>
            <a:r>
              <a:rPr lang="en-AU" b="1" dirty="0"/>
              <a:t>Activities: </a:t>
            </a:r>
          </a:p>
          <a:p>
            <a:r>
              <a:rPr lang="en-AU" dirty="0"/>
              <a:t>Training</a:t>
            </a:r>
          </a:p>
          <a:p>
            <a:r>
              <a:rPr lang="en-AU" dirty="0"/>
              <a:t>Technical assistance and mentoring</a:t>
            </a:r>
          </a:p>
          <a:p>
            <a:r>
              <a:rPr lang="en-AU" dirty="0"/>
              <a:t>Participation at the Internet Governance Forum 2016 workshop “Cybersecurity – Initiatives in and by the Global South“.</a:t>
            </a:r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47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ECE5-E2F2-4EC0-B96D-6FFC73E3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08920"/>
            <a:ext cx="8352928" cy="857250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Proposals in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C0E58-22B0-4201-A641-1FAFBBEF7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7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3320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474-9FCF-427F-8E63-9ACE8473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DFAT second proposal 2017-18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5CC27-DA4E-4C5A-A4D2-2FA0729D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dirty="0"/>
              <a:t>Funding source: </a:t>
            </a:r>
            <a:r>
              <a:rPr lang="en-AU" i="1" dirty="0"/>
              <a:t>DFAT’s cyber cooperation program to build capacity in the Indo-Pacific - r</a:t>
            </a:r>
            <a:r>
              <a:rPr lang="en-US" i="1" dirty="0"/>
              <a:t>aising cybersecurity capability and awareness</a:t>
            </a:r>
          </a:p>
          <a:p>
            <a:pPr marL="0" indent="0">
              <a:buNone/>
            </a:pPr>
            <a:r>
              <a:rPr lang="en-US" b="1" i="1" dirty="0"/>
              <a:t>Proposal title: </a:t>
            </a:r>
            <a:r>
              <a:rPr lang="en-US" i="1" dirty="0"/>
              <a:t>A secure and resilient internet infrastructure for development in the Pacific - Samoa.</a:t>
            </a:r>
          </a:p>
          <a:p>
            <a:pPr marL="0" indent="0">
              <a:buNone/>
            </a:pPr>
            <a:r>
              <a:rPr lang="en-US" b="1" dirty="0"/>
              <a:t>Amount: </a:t>
            </a:r>
            <a:r>
              <a:rPr lang="en-US" dirty="0"/>
              <a:t>AUD 50,000 approx. </a:t>
            </a:r>
          </a:p>
          <a:p>
            <a:pPr marL="0" indent="0">
              <a:buNone/>
            </a:pPr>
            <a:r>
              <a:rPr lang="en-US" b="1" dirty="0"/>
              <a:t>Economies: </a:t>
            </a:r>
            <a:r>
              <a:rPr lang="en-US" dirty="0"/>
              <a:t>Samoa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60FC0-1B69-4EDE-A3B1-A8C93CCCF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8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0681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881F-C84C-426C-AC10-F5B0E074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IDRC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DB60-4435-477D-8681-5F438446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Funding source: </a:t>
            </a:r>
            <a:r>
              <a:rPr lang="en-AU" dirty="0"/>
              <a:t>IDRC’s Networked Economies program</a:t>
            </a:r>
          </a:p>
          <a:p>
            <a:pPr marL="0" indent="0">
              <a:buNone/>
            </a:pPr>
            <a:r>
              <a:rPr lang="en-AU" b="1" dirty="0"/>
              <a:t>Proposal title: </a:t>
            </a:r>
            <a:r>
              <a:rPr lang="en-AU" dirty="0"/>
              <a:t>Seed Alliance - a</a:t>
            </a:r>
            <a:r>
              <a:rPr lang="en-AU" dirty="0">
                <a:solidFill>
                  <a:prstClr val="black"/>
                </a:solidFill>
              </a:rPr>
              <a:t>n alliance to scale digital innovation</a:t>
            </a:r>
          </a:p>
          <a:p>
            <a:pPr marL="0" indent="0">
              <a:buNone/>
            </a:pPr>
            <a:r>
              <a:rPr lang="en-AU" b="1" dirty="0"/>
              <a:t>Amount: </a:t>
            </a:r>
            <a:r>
              <a:rPr lang="en-AU" dirty="0"/>
              <a:t>CAD 300,000 (CAD 100,000 for ISIF Asia) </a:t>
            </a:r>
          </a:p>
          <a:p>
            <a:pPr marL="0" indent="0">
              <a:buNone/>
            </a:pPr>
            <a:r>
              <a:rPr lang="en-AU" b="1" dirty="0"/>
              <a:t>Timeframe: </a:t>
            </a:r>
            <a:r>
              <a:rPr lang="en-AU" dirty="0"/>
              <a:t>Nov 2017 - Oct 2019</a:t>
            </a:r>
          </a:p>
          <a:p>
            <a:pPr marL="0" indent="0">
              <a:buNone/>
            </a:pPr>
            <a:r>
              <a:rPr lang="en-AU" b="1" dirty="0"/>
              <a:t>Activities: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Scaling-up digital innovation across the three regions in projects focusing on gender inclusion;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To foster women’s leadership in the Internet for development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90DA6-2181-459D-8B6A-40A59527E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9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57917213"/>
      </p:ext>
    </p:extLst>
  </p:cSld>
  <p:clrMapOvr>
    <a:masterClrMapping/>
  </p:clrMapOvr>
</p:sld>
</file>

<file path=ppt/theme/theme1.xml><?xml version="1.0" encoding="utf-8"?>
<a:theme xmlns:a="http://schemas.openxmlformats.org/drawingml/2006/main" name="APNICFoundation-PPT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NICFoundation-PPT-template-01" id="{050ACD6F-99E3-4979-9C70-18F98E8AED99}" vid="{482E746E-3289-4942-B7A3-F4E23CE18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610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Marlett</vt:lpstr>
      <vt:lpstr>APNICFoundation-PPTtemplate</vt:lpstr>
      <vt:lpstr>APNIC Foundation Update for AP*</vt:lpstr>
      <vt:lpstr>Grants</vt:lpstr>
      <vt:lpstr>DFAT grant 2017-18</vt:lpstr>
      <vt:lpstr>DFAT grant cont.</vt:lpstr>
      <vt:lpstr>ISIF Asia 2017 </vt:lpstr>
      <vt:lpstr>Internet Society 2016-17</vt:lpstr>
      <vt:lpstr>Proposals in Process</vt:lpstr>
      <vt:lpstr>DFAT second proposal 2017-18 </vt:lpstr>
      <vt:lpstr>IDRC 2018</vt:lpstr>
      <vt:lpstr>IDRC – ISIF Asia</vt:lpstr>
      <vt:lpstr>Internet Society 2018 </vt:lpstr>
      <vt:lpstr>The fund raising cycle</vt:lpstr>
      <vt:lpstr>PowerPoint Presentation</vt:lpstr>
      <vt:lpstr>2018 activity plan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Sylvia Cadena</dc:creator>
  <cp:lastModifiedBy>duncan@apnic.net</cp:lastModifiedBy>
  <cp:revision>27</cp:revision>
  <dcterms:created xsi:type="dcterms:W3CDTF">2017-08-28T22:18:42Z</dcterms:created>
  <dcterms:modified xsi:type="dcterms:W3CDTF">2017-09-10T00:59:01Z</dcterms:modified>
</cp:coreProperties>
</file>