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  <p:sldMasterId id="2147483660" r:id="rId3"/>
    <p:sldMasterId id="2147483692" r:id="rId4"/>
    <p:sldMasterId id="2147483700" r:id="rId5"/>
    <p:sldMasterId id="2147483993" r:id="rId6"/>
    <p:sldMasterId id="2147484005" r:id="rId7"/>
  </p:sldMasterIdLst>
  <p:notesMasterIdLst>
    <p:notesMasterId r:id="rId15"/>
  </p:notesMasterIdLst>
  <p:handoutMasterIdLst>
    <p:handoutMasterId r:id="rId16"/>
  </p:handoutMasterIdLst>
  <p:sldIdLst>
    <p:sldId id="257" r:id="rId8"/>
    <p:sldId id="366" r:id="rId9"/>
    <p:sldId id="376" r:id="rId10"/>
    <p:sldId id="370" r:id="rId11"/>
    <p:sldId id="364" r:id="rId12"/>
    <p:sldId id="373" r:id="rId13"/>
    <p:sldId id="374" r:id="rId14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oon Sai LIM (IDA)" initials="CS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756" autoAdjust="0"/>
    <p:restoredTop sz="92883" autoAdjust="0"/>
  </p:normalViewPr>
  <p:slideViewPr>
    <p:cSldViewPr>
      <p:cViewPr varScale="1">
        <p:scale>
          <a:sx n="70" d="100"/>
          <a:sy n="70" d="100"/>
        </p:scale>
        <p:origin x="7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529" cy="49752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082" y="1"/>
            <a:ext cx="2950529" cy="49752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B0B7BCBF-544D-4216-8D51-45FF7EFD30EB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226"/>
            <a:ext cx="2950529" cy="49752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082" y="9440226"/>
            <a:ext cx="2950529" cy="49752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40EC02ED-A030-48EB-905A-3C871835A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1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263" cy="496888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351" y="1"/>
            <a:ext cx="2950263" cy="496888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D579011-4DB1-4BFB-9482-D1B5CF988556}" type="datetimeFigureOut">
              <a:rPr lang="ja-JP" altLang="en-US"/>
              <a:pPr/>
              <a:t>2017/9/10</a:t>
            </a:fld>
            <a:endParaRPr lang="en-US" altLang="ja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1225"/>
            <a:ext cx="5444807" cy="4471988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50263" cy="496887"/>
          </a:xfrm>
          <a:prstGeom prst="rect">
            <a:avLst/>
          </a:prstGeom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351" y="9440864"/>
            <a:ext cx="2950263" cy="496887"/>
          </a:xfrm>
          <a:prstGeom prst="rect">
            <a:avLst/>
          </a:prstGeom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2F584A6-95C6-47C9-A286-88A3E8AAAD2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287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DF13576-CB58-4992-BD55-949E16D623DB}" type="slidenum">
              <a:rPr lang="ja-JP" altLang="en-US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547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584A6-95C6-47C9-A286-88A3E8AAAD2E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134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584A6-95C6-47C9-A286-88A3E8AAAD2E}" type="slidenum">
              <a:rPr lang="ja-JP" altLang="en-US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134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CA92E-F621-422A-BA80-DDCF9779EAF0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8538-A1F2-44A8-A3F9-864674B97E1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8D53C-1E35-411E-9C4C-7965000F6562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A14D-D3B8-4E63-8C1B-B4FB9A3714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6359-2867-4E20-9C18-BC862486BF9A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A391-C9CB-4709-8A2A-ACC0FAC0CCC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6903-FD9F-4A6D-876F-32A55900983D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DCE3-2944-4D8E-9BE8-0093506F3D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2DEB-3AC5-4FC8-B529-12AE409C5811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936D-C4C0-4842-8AEB-8D608FF238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D16D-4CFE-4F22-A2F2-E6E01FD2E592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B31B-19BA-49F6-8634-F92A0AAC23D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286E-2C35-4767-98A4-50909AAE650C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81786-7624-4AA8-9477-5670C18ED94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C405-D24B-418B-A234-1E22294BBE39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BED2-A7C3-44AF-9146-EDFD53D8A82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929B6-BDB8-4BD7-89EB-5EA526B62BAC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24B2-F131-48BE-835E-79CE91F107D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30A20-C021-4CCA-BA85-3256A30E35B6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8665-726F-46A1-A76A-297A5E052F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6A9F-F748-4A15-86FA-5D8AEB55536B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CBAEB-F317-413D-AD61-10F46D444A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728192"/>
          </a:xfrm>
        </p:spPr>
        <p:txBody>
          <a:bodyPr anchor="t">
            <a:normAutofit/>
          </a:bodyPr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229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F925-7776-4B1E-B6C4-A6F975298D16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F89A-5B2B-43E3-B924-727B14FDA96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D085D-0B25-4B31-AEF8-5AF9E4729121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2C56-D62C-452D-BA80-5AD26D09E2B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50E3-1676-4196-AB2D-CDCBC1A5D508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0268-713E-4E0B-BD0D-6B069DA432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4EB1C-B298-4DC5-AD09-FC534479443C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A7A1-EDD7-4EC3-BDD5-69614A1E9E7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D66F-748F-4363-B454-B3D60860A1D2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B8B4-8255-4DD6-B277-D50A1AAC6C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D4523-9FDC-4BC1-AB21-8CD86744FD65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0F7F-AAEA-455E-B5B6-2ABBD6E5E21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F731D-6A7E-4F62-89E8-3A12A28B61E3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D6A4-46A7-4D7F-96CF-BFCDDD5848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4545B-4300-4419-AFCE-8CFFB980E3D0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6FA0-B46E-4ABD-9079-816E464B275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B6FC-9A63-4086-9D56-3B23DEFDA7D2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25BE-8706-4605-9D09-D156483A42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9BDE-7B55-4905-B349-999583123DE0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407E-6177-4CE7-A0AC-6C8C72573EE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14EB-AF35-4818-8EF2-3644C5609CA8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8B4CA-3C36-448A-969F-652B1674E6D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5161-5D6B-4BF1-91C9-00550146051B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6B33-E5A8-4823-BF2E-D4B31A93936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0279-301A-49AE-9EE6-822B1FF0B92C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A38B-647C-49B1-A729-44963A4BCE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9838-BF00-42F8-A5FD-BED61375F86A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F127B-3AD2-471B-BF50-18068F55258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5322-0163-47DB-ABBA-89C0D37ECDBD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C535-E790-4076-B160-EB3E5F6B54F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04A9-BFC4-4389-90EC-14AEA6211B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97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B7AC-E8FE-454F-9936-CFF4BD065B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55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4EB4-61EF-4244-99C6-6433EDD84E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03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D37F-30C3-4566-9820-9A23E3AB2D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99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979E-8D81-457A-A0BA-2F660E7781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11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E3E8-F807-4A23-B571-FB4CB263FC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6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FF733-F664-4DBB-A98E-0D2E5303F5C9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7302-EA52-45E4-A724-DB13750220F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8B4B-8DD0-46DA-90E1-9FAD2190FD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60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65EA-7576-4901-83D3-F52CC2577E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31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736F-B9BE-47AD-905F-93A6032E0F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14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1334-4D67-4BCF-87BF-C731303575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32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9DB6-5E60-49A6-AC41-220784E727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84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04A9-BFC4-4389-90EC-14AEA6211B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36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B7AC-E8FE-454F-9936-CFF4BD065B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52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4EB4-61EF-4244-99C6-6433EDD84E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330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D37F-30C3-4566-9820-9A23E3AB2D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250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979E-8D81-457A-A0BA-2F660E7781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5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96F451-CA32-4813-9F7E-DB789DE86981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9E84C67-88FC-493F-924F-11ED4114F67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5031-EF54-4E34-8B17-FBC8622B57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E3E8-F807-4A23-B571-FB4CB263FC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65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8B4B-8DD0-46DA-90E1-9FAD2190FD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2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65EA-7576-4901-83D3-F52CC2577E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024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736F-B9BE-47AD-905F-93A6032E0F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192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1334-4D67-4BCF-87BF-C731303575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159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9DB6-5E60-49A6-AC41-220784E727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2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5B4B-811B-4B53-AF09-67A2CA7E5260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38BCF-0901-4A50-8180-2AEF134765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FA2E8-4740-4603-A068-C6EA0A2F1DB9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6278C-C388-4CB3-99A3-FB0B58083CC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C3056-B7AA-41EC-B5D2-6AFE0DBFD34B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65B3-8977-49AE-BB4C-265C1CE131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FF8F-B341-4F36-9C6B-FBF357274959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DD23-FE1F-45FD-9ABA-4409A969D00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  <a:endParaRPr lang="en-CA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858A27-1DC1-4550-8D16-C94AE3334659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579F85-17B0-47A6-BBF4-C3245E9AAF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20" y="5210090"/>
            <a:ext cx="41338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79" r:id="rId2"/>
    <p:sldLayoutId id="2147483949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title style</a:t>
            </a:r>
            <a:endParaRPr lang="en-CA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741BCA-D506-496E-BB21-078AFEF3989A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677E5E-EAAC-4F32-B573-7F40B5C462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5684569"/>
            <a:ext cx="8746225" cy="11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00" y="863319"/>
            <a:ext cx="7605056" cy="45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8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Archive\archives\Asia\DotAsia\made.for.asia\aptld.asia\ppt\aptld-ppt_whit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  <a:endParaRPr lang="en-CA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6A521A-B5E2-4F83-8453-6742A7418655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C7C6DA-24A8-46D0-AF06-1BE873FE03D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Archive\archives\Asia\DotAsia\made.for.asia\aptld.asia\ppt\aptld-ppt_none-wh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  <a:endParaRPr lang="en-CA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406649-3906-46BF-AD70-CD6AAA99321A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311BF-95C4-495F-974D-92BB13AAF2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Archive\archives\Asia\DotAsia\made.for.asia\aptld.asia\ppt\aptld-ppt_none-r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  <a:endParaRPr lang="en-CA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ABE78B-3C23-4794-AD15-F9E8B1A0D57C}" type="datetime1">
              <a:rPr lang="en-CA"/>
              <a:pPr>
                <a:defRPr/>
              </a:pPr>
              <a:t>10/09/2017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CA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A700F-1464-4468-8DB4-614188008C3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652365-94DB-4291-9755-52ABD27EA95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37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652365-94DB-4291-9755-52ABD27EA95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86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000360"/>
            <a:ext cx="9162300" cy="159379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CA" altLang="ja-JP" sz="3600" cap="none" dirty="0" smtClean="0">
                <a:solidFill>
                  <a:schemeClr val="tx1"/>
                </a:solidFill>
              </a:rPr>
              <a:t>AN APTLD UPDATE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0090" y="2214681"/>
            <a:ext cx="9037410" cy="273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CA" altLang="ja-JP" sz="2800" cap="none" dirty="0" smtClean="0">
                <a:solidFill>
                  <a:schemeClr val="tx1"/>
                </a:solidFill>
              </a:rPr>
              <a:t>A presentation for</a:t>
            </a:r>
          </a:p>
          <a:p>
            <a:pPr algn="ctr" eaLnBrk="1" hangingPunct="1"/>
            <a:r>
              <a:rPr lang="en-CA" altLang="ja-JP" sz="2800" cap="none" dirty="0">
                <a:solidFill>
                  <a:schemeClr val="tx1"/>
                </a:solidFill>
              </a:rPr>
              <a:t>t</a:t>
            </a:r>
            <a:r>
              <a:rPr lang="en-CA" altLang="ja-JP" sz="2800" cap="none" dirty="0" smtClean="0">
                <a:solidFill>
                  <a:schemeClr val="tx1"/>
                </a:solidFill>
              </a:rPr>
              <a:t>he AP* Retreat</a:t>
            </a:r>
          </a:p>
          <a:p>
            <a:pPr algn="ctr" eaLnBrk="1" hangingPunct="1"/>
            <a:r>
              <a:rPr lang="en-CA" altLang="ja-JP" sz="2800" cap="none" dirty="0" smtClean="0">
                <a:solidFill>
                  <a:schemeClr val="tx1"/>
                </a:solidFill>
              </a:rPr>
              <a:t>Taichung, Taiwan</a:t>
            </a:r>
          </a:p>
          <a:p>
            <a:pPr algn="ctr" eaLnBrk="1" hangingPunct="1"/>
            <a:r>
              <a:rPr lang="en-CA" altLang="ja-JP" sz="2800" cap="none" dirty="0" smtClean="0">
                <a:solidFill>
                  <a:schemeClr val="tx1"/>
                </a:solidFill>
              </a:rPr>
              <a:t>10 September 2017 </a:t>
            </a:r>
          </a:p>
          <a:p>
            <a:pPr algn="ctr" eaLnBrk="1" hangingPunct="1"/>
            <a:r>
              <a:rPr lang="en-CA" altLang="ja-JP" sz="2800" cap="none" dirty="0" smtClean="0">
                <a:solidFill>
                  <a:schemeClr val="tx1"/>
                </a:solidFill>
              </a:rPr>
              <a:t>By </a:t>
            </a:r>
            <a:r>
              <a:rPr lang="en-CA" altLang="ja-JP" sz="2800" cap="none" dirty="0" err="1" smtClean="0">
                <a:solidFill>
                  <a:schemeClr val="tx1"/>
                </a:solidFill>
              </a:rPr>
              <a:t>Hiro</a:t>
            </a:r>
            <a:r>
              <a:rPr lang="en-CA" altLang="ja-JP" sz="2800" cap="none" dirty="0" smtClean="0">
                <a:solidFill>
                  <a:schemeClr val="tx1"/>
                </a:solidFill>
              </a:rPr>
              <a:t> </a:t>
            </a:r>
            <a:r>
              <a:rPr lang="en-CA" altLang="ja-JP" sz="2800" cap="none" dirty="0" err="1" smtClean="0">
                <a:solidFill>
                  <a:schemeClr val="tx1"/>
                </a:solidFill>
              </a:rPr>
              <a:t>Hotta</a:t>
            </a:r>
            <a:r>
              <a:rPr lang="en-CA" altLang="ja-JP" sz="2800" cap="none" dirty="0" smtClean="0">
                <a:solidFill>
                  <a:schemeClr val="tx1"/>
                </a:solidFill>
              </a:rPr>
              <a:t>, JRPS</a:t>
            </a:r>
          </a:p>
          <a:p>
            <a:pPr algn="ctr" eaLnBrk="1" hangingPunct="1"/>
            <a:r>
              <a:rPr lang="en-CA" altLang="ja-JP" sz="2800" cap="none" dirty="0" smtClean="0">
                <a:solidFill>
                  <a:schemeClr val="tx1"/>
                </a:solidFill>
              </a:rPr>
              <a:t>on behalf of APTLD</a:t>
            </a:r>
          </a:p>
          <a:p>
            <a:pPr algn="ctr" eaLnBrk="1" hangingPunct="1"/>
            <a:endParaRPr lang="en-CA" altLang="ja-JP" sz="2800" cap="none" dirty="0" smtClean="0">
              <a:solidFill>
                <a:schemeClr val="tx1"/>
              </a:solidFill>
            </a:endParaRPr>
          </a:p>
          <a:p>
            <a:pPr algn="ctr" eaLnBrk="1" hangingPunct="1"/>
            <a:endParaRPr lang="en-CA" altLang="ja-JP" sz="2800" cap="none" dirty="0" smtClean="0">
              <a:solidFill>
                <a:schemeClr val="tx1"/>
              </a:solidFill>
            </a:endParaRPr>
          </a:p>
          <a:p>
            <a:pPr algn="ctr" eaLnBrk="1" hangingPunct="1"/>
            <a:endParaRPr lang="en-CA" altLang="ja-JP" sz="2800" b="0" cap="non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25538"/>
          </a:xfrm>
        </p:spPr>
        <p:txBody>
          <a:bodyPr/>
          <a:lstStyle/>
          <a:p>
            <a:r>
              <a:rPr lang="en-US" sz="4000" dirty="0">
                <a:solidFill>
                  <a:prstClr val="black"/>
                </a:solidFill>
              </a:rPr>
              <a:t>APTLD in 2017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670" y="1268413"/>
            <a:ext cx="8213130" cy="436154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65031-EF54-4E34-8B17-FBC8622B578F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" y="1228045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56 members (43 ordinary and 13 associate</a:t>
            </a:r>
            <a:r>
              <a:rPr lang="en-US" sz="2400" dirty="0" smtClean="0"/>
              <a:t>)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No new members joined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Some members undergo fairly challenging </a:t>
            </a:r>
            <a:r>
              <a:rPr lang="en-US" sz="2400" dirty="0" smtClean="0"/>
              <a:t>transformational processes, which may be :</a:t>
            </a:r>
            <a:endParaRPr lang="en-US" sz="2400" dirty="0"/>
          </a:p>
          <a:p>
            <a:r>
              <a:rPr lang="en-US" sz="2400" dirty="0"/>
              <a:t>- Executive management change;</a:t>
            </a:r>
          </a:p>
          <a:p>
            <a:r>
              <a:rPr lang="en-US" sz="2400" dirty="0"/>
              <a:t>- Organizational structure and operations change;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Policies change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 number of </a:t>
            </a:r>
            <a:r>
              <a:rPr lang="en-US" sz="2400" u="sng" dirty="0" smtClean="0"/>
              <a:t>prospective</a:t>
            </a:r>
            <a:r>
              <a:rPr lang="en-US" sz="2400" dirty="0" smtClean="0"/>
              <a:t> members undergoing  </a:t>
            </a:r>
            <a:r>
              <a:rPr lang="en-US" sz="2400" dirty="0" err="1" smtClean="0"/>
              <a:t>redelegation</a:t>
            </a:r>
            <a:r>
              <a:rPr lang="en-US" sz="2400" dirty="0" smtClean="0"/>
              <a:t> (no chance to engage with them until it is over)</a:t>
            </a:r>
            <a:endParaRPr lang="en-US" sz="2400" dirty="0"/>
          </a:p>
          <a:p>
            <a:endParaRPr lang="en-US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25538"/>
          </a:xfrm>
        </p:spPr>
        <p:txBody>
          <a:bodyPr/>
          <a:lstStyle/>
          <a:p>
            <a:r>
              <a:rPr lang="en-US" sz="4000" dirty="0" smtClean="0">
                <a:solidFill>
                  <a:prstClr val="black"/>
                </a:solidFill>
              </a:rPr>
              <a:t>Challenges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670" y="1268413"/>
            <a:ext cx="8213130" cy="436154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65031-EF54-4E34-8B17-FBC8622B578F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" y="1228045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Rapidly changing industry landscape and competition on the part of new GTLDs;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continuing  gap between members in terms of institutional</a:t>
            </a:r>
            <a:r>
              <a:rPr lang="en-US" sz="2400" dirty="0"/>
              <a:t>, technical and administrative maturity</a:t>
            </a:r>
            <a:r>
              <a:rPr lang="en-US" sz="2400" dirty="0" smtClean="0"/>
              <a:t>;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Some members continue staying incommunicado (Oceania &amp; Middle East)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Quite a number of members have remained vulnerable to external shocks, and  their advancement stalled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5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en-US" sz="2800" dirty="0" smtClean="0">
                <a:solidFill>
                  <a:prstClr val="black"/>
                </a:solidFill>
              </a:rPr>
              <a:t>Major Activities to Date to Address Challenges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150"/>
            <a:ext cx="9144000" cy="4629595"/>
          </a:xfrm>
        </p:spPr>
        <p:txBody>
          <a:bodyPr/>
          <a:lstStyle/>
          <a:p>
            <a:pPr>
              <a:spcBef>
                <a:spcPts val="0"/>
              </a:spcBef>
              <a:buFontTx/>
              <a:buChar char="-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65031-EF54-4E34-8B17-FBC8622B578F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70091" y="1228046"/>
            <a:ext cx="89739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Proactive communication and outreach efforts</a:t>
            </a:r>
          </a:p>
          <a:p>
            <a:pPr marL="10800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Building a new corporate website poised to become a pivot of </a:t>
            </a:r>
            <a:r>
              <a:rPr lang="en-US" dirty="0" smtClean="0"/>
              <a:t>the  </a:t>
            </a:r>
            <a:r>
              <a:rPr lang="en-US" dirty="0"/>
              <a:t>communication and outreach efforts</a:t>
            </a:r>
          </a:p>
          <a:p>
            <a:pPr marL="10800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Forming alliances with I* orgs and other </a:t>
            </a:r>
            <a:r>
              <a:rPr lang="en-US" dirty="0" smtClean="0"/>
              <a:t>organizations to address some members’ challenges in a more holistic way</a:t>
            </a:r>
            <a:endParaRPr lang="en-US" dirty="0"/>
          </a:p>
          <a:p>
            <a:pPr marL="10800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A peer  technical assistance project for .TL by </a:t>
            </a:r>
            <a:r>
              <a:rPr lang="en-US" dirty="0" err="1"/>
              <a:t>auDA</a:t>
            </a:r>
            <a:r>
              <a:rPr lang="en-US" dirty="0"/>
              <a:t> ( with APTLD’s consulting, facilitation and co-sponsorship); more under development</a:t>
            </a:r>
          </a:p>
          <a:p>
            <a:pPr marL="10800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Reaching out to prospective members in EMEA (Azerbaijan, Uzbekistan, Bahrain, Kuwait); Asia (Laos, Myanmar, Brunei), Oceania (Kiribati, the Marshall Islands)</a:t>
            </a:r>
          </a:p>
          <a:p>
            <a:pPr marL="10800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Procurement of Adobe Connect Platform and Webinars for Members (2 to the date)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9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Cementing Cooperation with I*orgs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95" y="1228045"/>
            <a:ext cx="9049805" cy="4898118"/>
          </a:xfrm>
        </p:spPr>
        <p:txBody>
          <a:bodyPr/>
          <a:lstStyle/>
          <a:p>
            <a:pPr marL="108000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Joint initiatives with APNIC (e.g. at APTLD71; a marketing session at APTLD73 (in the making); and a great webinar on DNSSEC for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Afghanistan)</a:t>
            </a:r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08000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Outreach activities with ISOC AP: thanks to a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target 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grant from ISOC AP Bureau,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 more 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intense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in-person engagement 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with Laos and Myanmar; ISOC’s leadership presented at APTLD71</a:t>
            </a:r>
          </a:p>
          <a:p>
            <a:pPr marL="108000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Extensive collaboration with the APAC Hub (teamed up for APIGA,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  <a:cs typeface="Arial" charset="0"/>
              </a:rPr>
              <a:t>APrIGF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marL="108000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Cross-pollination 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initiatives with the peer ROs  (e.g. an APTLD Board members presented at the AFTLD Meeting; APTLD co-sponsoring AFTLD’s participation in APTLD72; a record number of CENTR members to join APTLD72)</a:t>
            </a:r>
          </a:p>
          <a:p>
            <a:pPr marL="108000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APTLD-sponsored Fellow selected by ISOC for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IETF100</a:t>
            </a:r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08000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Joint APTLD/ISOC Fellowships to APTLD Meetings</a:t>
            </a:r>
          </a:p>
          <a:p>
            <a:pPr marL="108000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Arial" charset="0"/>
                <a:cs typeface="Arial" charset="0"/>
              </a:rPr>
              <a:t>MoU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 with RIPE NCC to be signed at APTLD72 (with RIPE team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to contribute 2nd time in 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a row)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65031-EF54-4E34-8B17-FBC8622B578F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50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305" y="3875598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>September 14-15 2017 </a:t>
            </a:r>
          </a:p>
          <a:p>
            <a:r>
              <a:rPr lang="en-US" dirty="0" smtClean="0"/>
              <a:t>Courtyard Tbilisi, Georgia</a:t>
            </a:r>
          </a:p>
          <a:p>
            <a:r>
              <a:rPr lang="en-US" dirty="0" smtClean="0"/>
              <a:t>Hosted by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52400"/>
            <a:ext cx="7943850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530" y="5219162"/>
            <a:ext cx="107315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80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On Earth </a:t>
            </a:r>
            <a:r>
              <a:rPr lang="en-US" dirty="0"/>
              <a:t>I</a:t>
            </a:r>
            <a:r>
              <a:rPr lang="en-US" dirty="0" smtClean="0"/>
              <a:t>s Georgia?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676400"/>
            <a:ext cx="87153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59103"/>
      </p:ext>
    </p:extLst>
  </p:cSld>
  <p:clrMapOvr>
    <a:masterClrMapping/>
  </p:clrMapOvr>
</p:sld>
</file>

<file path=ppt/theme/theme1.xml><?xml version="1.0" encoding="utf-8"?>
<a:theme xmlns:a="http://schemas.openxmlformats.org/drawingml/2006/main" name="aptld-ppt_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aptld-ppt_template</Template>
  <TotalTime>32029</TotalTime>
  <Words>425</Words>
  <Application>Microsoft Office PowerPoint</Application>
  <PresentationFormat>画面に合わせる (4:3)</PresentationFormat>
  <Paragraphs>62</Paragraphs>
  <Slides>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7</vt:i4>
      </vt:variant>
      <vt:variant>
        <vt:lpstr>スライド タイトル</vt:lpstr>
      </vt:variant>
      <vt:variant>
        <vt:i4>7</vt:i4>
      </vt:variant>
    </vt:vector>
  </HeadingPairs>
  <TitlesOfParts>
    <vt:vector size="18" baseType="lpstr">
      <vt:lpstr>ＭＳ Ｐゴシック</vt:lpstr>
      <vt:lpstr>Arial</vt:lpstr>
      <vt:lpstr>Calibri</vt:lpstr>
      <vt:lpstr>Wingdings</vt:lpstr>
      <vt:lpstr>aptld-ppt_template</vt:lpstr>
      <vt:lpstr>2_Office Theme</vt:lpstr>
      <vt:lpstr>1_Office Theme</vt:lpstr>
      <vt:lpstr>3_Office Theme</vt:lpstr>
      <vt:lpstr>4_Office Theme</vt:lpstr>
      <vt:lpstr>5_Office Theme</vt:lpstr>
      <vt:lpstr>Office Theme</vt:lpstr>
      <vt:lpstr>AN APTLD UPDATE</vt:lpstr>
      <vt:lpstr>APTLD in 2017</vt:lpstr>
      <vt:lpstr>Challenges</vt:lpstr>
      <vt:lpstr>Major Activities to Date to Address Challenges</vt:lpstr>
      <vt:lpstr>Cementing Cooperation with I*orgs</vt:lpstr>
      <vt:lpstr>PowerPoint プレゼンテーション</vt:lpstr>
      <vt:lpstr>Where On Earth Is Georgia?</vt:lpstr>
    </vt:vector>
  </TitlesOfParts>
  <Company>DotAsia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the Regional “.Asia” Initiative in Asia Pacific</dc:title>
  <dc:creator>Jian Zhang</dc:creator>
  <cp:lastModifiedBy>hotta</cp:lastModifiedBy>
  <cp:revision>285</cp:revision>
  <cp:lastPrinted>2017-09-01T12:52:57Z</cp:lastPrinted>
  <dcterms:created xsi:type="dcterms:W3CDTF">2012-03-05T01:19:59Z</dcterms:created>
  <dcterms:modified xsi:type="dcterms:W3CDTF">2017-09-10T01:07:49Z</dcterms:modified>
</cp:coreProperties>
</file>