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84" r:id="rId3"/>
    <p:sldId id="285" r:id="rId4"/>
    <p:sldId id="288" r:id="rId5"/>
    <p:sldId id="290" r:id="rId6"/>
    <p:sldId id="291" r:id="rId7"/>
    <p:sldId id="292" r:id="rId8"/>
    <p:sldId id="296" r:id="rId9"/>
    <p:sldId id="297" r:id="rId10"/>
    <p:sldId id="293" r:id="rId11"/>
    <p:sldId id="294" r:id="rId12"/>
    <p:sldId id="295" r:id="rId13"/>
    <p:sldId id="28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66" d="100"/>
          <a:sy n="66" d="100"/>
        </p:scale>
        <p:origin x="-63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BBB1B-BE92-C641-B060-92EB134905C2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CF7D0-33B4-A343-B25D-0D24372B5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26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997DC98-7B10-864A-88A2-67489FAB3CEE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98AF5D-383D-5349-922F-62C25CD1A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DC98-7B10-864A-88A2-67489FAB3CEE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AF5D-383D-5349-922F-62C25CD1A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997DC98-7B10-864A-88A2-67489FAB3CEE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298AF5D-383D-5349-922F-62C25CD1A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DC98-7B10-864A-88A2-67489FAB3CEE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98AF5D-383D-5349-922F-62C25CD1AF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997DC98-7B10-864A-88A2-67489FAB3CEE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298AF5D-383D-5349-922F-62C25CD1AF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997DC98-7B10-864A-88A2-67489FAB3CEE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298AF5D-383D-5349-922F-62C25CD1AF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DC98-7B10-864A-88A2-67489FAB3CEE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98AF5D-383D-5349-922F-62C25CD1A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DC98-7B10-864A-88A2-67489FAB3CEE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98AF5D-383D-5349-922F-62C25CD1A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DC98-7B10-864A-88A2-67489FAB3CEE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98AF5D-383D-5349-922F-62C25CD1AF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997DC98-7B10-864A-88A2-67489FAB3CEE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298AF5D-383D-5349-922F-62C25CD1AF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997DC98-7B10-864A-88A2-67489FAB3CEE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298AF5D-383D-5349-922F-62C25CD1A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sec@apstar.or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09800"/>
            <a:ext cx="8458200" cy="1470025"/>
          </a:xfrm>
        </p:spPr>
        <p:txBody>
          <a:bodyPr/>
          <a:lstStyle/>
          <a:p>
            <a:r>
              <a:rPr lang="en-US" b="1" cap="none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APStar</a:t>
            </a:r>
            <a:r>
              <a:rPr lang="en-US" b="1" cap="none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Secretariat</a:t>
            </a:r>
            <a:endParaRPr lang="en-US" b="1" cap="none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49530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Sweet Mae </a:t>
            </a:r>
            <a:r>
              <a:rPr lang="en-US" dirty="0" err="1" smtClean="0"/>
              <a:t>Monteclaro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intERLab</a:t>
            </a:r>
            <a:r>
              <a:rPr lang="en-US" dirty="0" smtClean="0"/>
              <a:t>, AIT</a:t>
            </a:r>
            <a:br>
              <a:rPr lang="en-US" dirty="0" smtClean="0"/>
            </a:br>
            <a:r>
              <a:rPr lang="en-US" dirty="0" err="1" smtClean="0"/>
              <a:t>APStar</a:t>
            </a:r>
            <a:r>
              <a:rPr lang="en-US" dirty="0" smtClean="0"/>
              <a:t> Retreat Meeting, New Delhi</a:t>
            </a:r>
            <a:br>
              <a:rPr lang="en-US" dirty="0" smtClean="0"/>
            </a:br>
            <a:r>
              <a:rPr lang="en-US" dirty="0" smtClean="0"/>
              <a:t>26 February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algn="r"/>
            <a:r>
              <a:rPr lang="en-US" dirty="0" err="1" smtClean="0"/>
              <a:t>APStar</a:t>
            </a:r>
            <a:r>
              <a:rPr lang="en-US" dirty="0" smtClean="0"/>
              <a:t> Retreat Delhi Meeting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1906186"/>
            <a:ext cx="8080248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 defTabSz="914400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C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hairs:</a:t>
            </a:r>
          </a:p>
          <a:p>
            <a:pPr marL="722376" lvl="1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Ching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Chiao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DotAsia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lvl="1">
              <a:spcBef>
                <a:spcPts val="250"/>
              </a:spcBef>
              <a:buClr>
                <a:schemeClr val="accent1"/>
              </a:buClr>
              <a:buSzPct val="80000"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marL="265176" lvl="0" indent="-265176" defTabSz="914400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Host: APRICOT 2012</a:t>
            </a:r>
          </a:p>
          <a:p>
            <a:pPr marL="265176" lvl="0" indent="-265176" defTabSz="91440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marL="265176" lvl="0" indent="-265176" defTabSz="914400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Local Organizers: ISPAI, NIXI</a:t>
            </a:r>
          </a:p>
          <a:p>
            <a:pPr marL="722376" lvl="1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marL="265176" lvl="0" indent="-265176" defTabSz="914400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Dr.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Govind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, CEO of NIXI</a:t>
            </a:r>
          </a:p>
          <a:p>
            <a:pPr marL="265176" lvl="0" indent="-265176" defTabSz="914400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marL="265176" lvl="0" indent="-265176" defTabSz="914400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APIA and APIA Board members for the continuous support</a:t>
            </a:r>
          </a:p>
          <a:p>
            <a:pPr marL="265176" lvl="0" indent="-265176" defTabSz="91440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algn="r"/>
            <a:r>
              <a:rPr lang="en-US" dirty="0" err="1" smtClean="0"/>
              <a:t>APStar</a:t>
            </a:r>
            <a:r>
              <a:rPr lang="en-US" dirty="0" smtClean="0"/>
              <a:t> Future Directions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1906186"/>
            <a:ext cx="80802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 defTabSz="914400">
              <a:spcBef>
                <a:spcPts val="250"/>
              </a:spcBef>
              <a:buClr>
                <a:schemeClr val="accent1"/>
              </a:buClr>
              <a:buSzPct val="80000"/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srgbClr val="355D7E"/>
                </a:solidFill>
                <a:latin typeface="Calibri"/>
                <a:cs typeface="Calibri"/>
              </a:rPr>
              <a:t>Existing Status: Coordinator</a:t>
            </a:r>
          </a:p>
          <a:p>
            <a:pPr lvl="0" defTabSz="91440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lang="en-US" sz="2000" dirty="0" smtClean="0">
              <a:solidFill>
                <a:srgbClr val="355D7E"/>
              </a:solidFill>
              <a:latin typeface="Calibri"/>
              <a:cs typeface="Calibri"/>
            </a:endParaRPr>
          </a:p>
          <a:p>
            <a:pPr marL="265176" lvl="0" indent="-265176" defTabSz="914400">
              <a:spcBef>
                <a:spcPts val="250"/>
              </a:spcBef>
              <a:buClr>
                <a:schemeClr val="accent1"/>
              </a:buClr>
              <a:buSzPct val="80000"/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srgbClr val="355D7E"/>
                </a:solidFill>
                <a:latin typeface="Calibri"/>
                <a:cs typeface="Calibri"/>
              </a:rPr>
              <a:t>2011 </a:t>
            </a:r>
            <a:r>
              <a:rPr lang="en-US" sz="2000" dirty="0" err="1" smtClean="0">
                <a:solidFill>
                  <a:srgbClr val="355D7E"/>
                </a:solidFill>
                <a:latin typeface="Calibri"/>
                <a:cs typeface="Calibri"/>
              </a:rPr>
              <a:t>Busan</a:t>
            </a:r>
            <a:r>
              <a:rPr lang="en-US" sz="2000" dirty="0" smtClean="0">
                <a:solidFill>
                  <a:srgbClr val="355D7E"/>
                </a:solidFill>
                <a:latin typeface="Calibri"/>
                <a:cs typeface="Calibri"/>
              </a:rPr>
              <a:t> Meeting</a:t>
            </a:r>
          </a:p>
          <a:p>
            <a:pPr marL="722376" lvl="1" indent="-265176" defTabSz="914400">
              <a:spcBef>
                <a:spcPts val="250"/>
              </a:spcBef>
              <a:buClr>
                <a:schemeClr val="accent1"/>
              </a:buClr>
              <a:buSzPct val="80000"/>
              <a:buFont typeface="Wingdings" charset="2"/>
              <a:buChar char="§"/>
              <a:defRPr/>
            </a:pPr>
            <a:endParaRPr lang="en-US" sz="2000" dirty="0" smtClean="0">
              <a:solidFill>
                <a:srgbClr val="355D7E"/>
              </a:solidFill>
              <a:latin typeface="Calibri"/>
              <a:cs typeface="Calibri"/>
            </a:endParaRPr>
          </a:p>
          <a:p>
            <a:pPr marL="722376" lvl="1" indent="-265176" defTabSz="914400">
              <a:spcBef>
                <a:spcPts val="250"/>
              </a:spcBef>
              <a:buClr>
                <a:schemeClr val="accent1"/>
              </a:buClr>
              <a:buSzPct val="80000"/>
              <a:buFont typeface="Wingdings" charset="2"/>
              <a:buChar char="§"/>
              <a:defRPr/>
            </a:pPr>
            <a:r>
              <a:rPr lang="en-US" sz="2000" dirty="0" err="1" smtClean="0">
                <a:solidFill>
                  <a:srgbClr val="355D7E"/>
                </a:solidFill>
                <a:latin typeface="Calibri"/>
                <a:cs typeface="Calibri"/>
              </a:rPr>
              <a:t>APStar</a:t>
            </a:r>
            <a:r>
              <a:rPr lang="en-US" sz="2000" dirty="0" smtClean="0">
                <a:solidFill>
                  <a:srgbClr val="355D7E"/>
                </a:solidFill>
                <a:latin typeface="Calibri"/>
                <a:cs typeface="Calibri"/>
              </a:rPr>
              <a:t> to reduce the meeting frequency to once a </a:t>
            </a:r>
            <a:r>
              <a:rPr lang="en-US" sz="2000" dirty="0" smtClean="0">
                <a:solidFill>
                  <a:srgbClr val="355D7E"/>
                </a:solidFill>
                <a:latin typeface="Calibri"/>
                <a:cs typeface="Calibri"/>
              </a:rPr>
              <a:t>year</a:t>
            </a:r>
            <a:r>
              <a:rPr lang="en-US" sz="2000" dirty="0" smtClean="0">
                <a:solidFill>
                  <a:srgbClr val="355D7E"/>
                </a:solidFill>
                <a:latin typeface="Calibri"/>
                <a:cs typeface="Calibri"/>
              </a:rPr>
              <a:t>?</a:t>
            </a:r>
          </a:p>
          <a:p>
            <a:pPr marL="722376" lvl="1" indent="-265176" defTabSz="914400">
              <a:spcBef>
                <a:spcPts val="250"/>
              </a:spcBef>
              <a:buClr>
                <a:schemeClr val="accent1"/>
              </a:buClr>
              <a:buSzPct val="80000"/>
              <a:buFont typeface="Wingdings" charset="2"/>
              <a:buChar char="§"/>
              <a:defRPr/>
            </a:pPr>
            <a:endParaRPr lang="en-US" sz="2000" dirty="0">
              <a:solidFill>
                <a:srgbClr val="355D7E"/>
              </a:solidFill>
              <a:latin typeface="Calibri"/>
              <a:cs typeface="Calibri"/>
            </a:endParaRPr>
          </a:p>
          <a:p>
            <a:pPr marL="722376" lvl="1" indent="-265176" defTabSz="914400">
              <a:spcBef>
                <a:spcPts val="250"/>
              </a:spcBef>
              <a:buClr>
                <a:schemeClr val="accent1"/>
              </a:buClr>
              <a:buSzPct val="8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355D7E"/>
                </a:solidFill>
                <a:latin typeface="Calibri"/>
                <a:cs typeface="Calibri"/>
              </a:rPr>
              <a:t>Suggestion to have </a:t>
            </a:r>
            <a:r>
              <a:rPr lang="en-US" sz="2000" dirty="0" err="1">
                <a:solidFill>
                  <a:srgbClr val="355D7E"/>
                </a:solidFill>
                <a:latin typeface="Calibri"/>
                <a:cs typeface="Calibri"/>
              </a:rPr>
              <a:t>APStar</a:t>
            </a:r>
            <a:r>
              <a:rPr lang="en-US" sz="2000" dirty="0">
                <a:solidFill>
                  <a:srgbClr val="355D7E"/>
                </a:solidFill>
                <a:latin typeface="Calibri"/>
                <a:cs typeface="Calibri"/>
              </a:rPr>
              <a:t> Newsletter (Quarterly)</a:t>
            </a:r>
            <a:endParaRPr lang="en-US" sz="2000" dirty="0" smtClean="0">
              <a:solidFill>
                <a:srgbClr val="355D7E"/>
              </a:solidFill>
              <a:latin typeface="Calibri"/>
              <a:cs typeface="Calibri"/>
            </a:endParaRPr>
          </a:p>
          <a:p>
            <a:pPr marL="265176" lvl="0" indent="-265176" defTabSz="914400">
              <a:spcBef>
                <a:spcPts val="250"/>
              </a:spcBef>
              <a:buClr>
                <a:schemeClr val="accent1"/>
              </a:buClr>
              <a:buSzPct val="80000"/>
              <a:buFont typeface="Wingdings" charset="2"/>
              <a:buChar char="§"/>
              <a:defRPr/>
            </a:pPr>
            <a:endParaRPr lang="en-US" sz="2000" dirty="0" smtClean="0">
              <a:solidFill>
                <a:srgbClr val="355D7E"/>
              </a:solidFill>
              <a:latin typeface="Calibri"/>
              <a:cs typeface="Calibri"/>
            </a:endParaRPr>
          </a:p>
          <a:p>
            <a:pPr marL="265176" lvl="0" indent="-265176" defTabSz="914400">
              <a:spcBef>
                <a:spcPts val="250"/>
              </a:spcBef>
              <a:buClr>
                <a:schemeClr val="accent1"/>
              </a:buClr>
              <a:buSzPct val="80000"/>
              <a:buFont typeface="Wingdings" charset="2"/>
              <a:buChar char="§"/>
              <a:defRPr/>
            </a:pPr>
            <a:endParaRPr lang="en-US" sz="2000" dirty="0" smtClean="0">
              <a:solidFill>
                <a:srgbClr val="355D7E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algn="r"/>
            <a:r>
              <a:rPr lang="en-US" dirty="0" smtClean="0"/>
              <a:t>AOB and Future Meeting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1906186"/>
            <a:ext cx="8080248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 defTabSz="914400">
              <a:spcBef>
                <a:spcPts val="250"/>
              </a:spcBef>
              <a:buClr>
                <a:schemeClr val="accent1"/>
              </a:buClr>
              <a:buSzPct val="80000"/>
              <a:buFont typeface="Wingdings" charset="2"/>
              <a:buChar char="§"/>
              <a:defRPr/>
            </a:pPr>
            <a:endParaRPr lang="en-US" sz="2000" dirty="0" smtClean="0">
              <a:solidFill>
                <a:srgbClr val="355D7E"/>
              </a:solidFill>
              <a:latin typeface="Calibri"/>
              <a:cs typeface="Calibri"/>
            </a:endParaRPr>
          </a:p>
          <a:p>
            <a:pPr marL="265176" lvl="0" indent="-265176" defTabSz="914400">
              <a:spcBef>
                <a:spcPts val="250"/>
              </a:spcBef>
              <a:buClr>
                <a:schemeClr val="accent1"/>
              </a:buClr>
              <a:buSzPct val="80000"/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srgbClr val="355D7E"/>
                </a:solidFill>
                <a:latin typeface="Calibri"/>
                <a:cs typeface="Calibri"/>
              </a:rPr>
              <a:t>Colombo, Sri Lanka</a:t>
            </a:r>
          </a:p>
          <a:p>
            <a:pPr marL="265176" lvl="0" indent="-265176" defTabSz="91440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en-US" sz="2000" dirty="0" smtClean="0">
                <a:solidFill>
                  <a:srgbClr val="355D7E"/>
                </a:solidFill>
                <a:latin typeface="Calibri"/>
                <a:cs typeface="Calibri"/>
              </a:rPr>
              <a:t>	34 APAN Meeting (25-29 August 2012)</a:t>
            </a:r>
          </a:p>
          <a:p>
            <a:pPr marL="265176" lvl="0" indent="-265176" defTabSz="914400">
              <a:spcBef>
                <a:spcPts val="250"/>
              </a:spcBef>
              <a:buClr>
                <a:schemeClr val="accent1"/>
              </a:buClr>
              <a:buSzPct val="80000"/>
              <a:buFont typeface="Wingdings" charset="2"/>
              <a:buChar char="§"/>
              <a:defRPr/>
            </a:pPr>
            <a:endParaRPr lang="en-US" sz="2000" dirty="0" smtClean="0">
              <a:solidFill>
                <a:srgbClr val="355D7E"/>
              </a:solidFill>
              <a:latin typeface="Calibri"/>
              <a:cs typeface="Calibri"/>
            </a:endParaRPr>
          </a:p>
          <a:p>
            <a:pPr marL="265176" lvl="0" indent="-265176" defTabSz="914400">
              <a:spcBef>
                <a:spcPts val="250"/>
              </a:spcBef>
              <a:buClr>
                <a:schemeClr val="accent1"/>
              </a:buClr>
              <a:buSzPct val="80000"/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srgbClr val="355D7E"/>
                </a:solidFill>
                <a:latin typeface="Calibri"/>
                <a:cs typeface="Calibri"/>
              </a:rPr>
              <a:t>Phnom Penh, Cambodia</a:t>
            </a:r>
          </a:p>
          <a:p>
            <a:pPr marL="265176" lvl="0" indent="-265176" defTabSz="91440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en-US" sz="2000" dirty="0" smtClean="0">
                <a:solidFill>
                  <a:srgbClr val="355D7E"/>
                </a:solidFill>
                <a:latin typeface="Calibri"/>
                <a:cs typeface="Calibri"/>
              </a:rPr>
              <a:t>	APNIC 34 (27-31 August 2012)</a:t>
            </a:r>
          </a:p>
          <a:p>
            <a:pPr marL="265176" lvl="0" indent="-265176" defTabSz="914400">
              <a:spcBef>
                <a:spcPts val="250"/>
              </a:spcBef>
              <a:buClr>
                <a:schemeClr val="accent1"/>
              </a:buClr>
              <a:buSzPct val="80000"/>
              <a:buFont typeface="Wingdings" charset="2"/>
              <a:buChar char="§"/>
              <a:defRPr/>
            </a:pPr>
            <a:endParaRPr lang="en-US" sz="2000" dirty="0" smtClean="0">
              <a:solidFill>
                <a:srgbClr val="355D7E"/>
              </a:solidFill>
              <a:latin typeface="Calibri"/>
              <a:cs typeface="Calibri"/>
            </a:endParaRPr>
          </a:p>
          <a:p>
            <a:pPr marL="265176" lvl="0" indent="-265176" defTabSz="914400">
              <a:spcBef>
                <a:spcPts val="250"/>
              </a:spcBef>
              <a:buClr>
                <a:schemeClr val="accent1"/>
              </a:buClr>
              <a:buSzPct val="80000"/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srgbClr val="355D7E"/>
                </a:solidFill>
                <a:latin typeface="Calibri"/>
                <a:cs typeface="Calibri"/>
              </a:rPr>
              <a:t>Singapore</a:t>
            </a:r>
          </a:p>
          <a:p>
            <a:pPr marL="265176" lvl="0" indent="-265176" defTabSz="91440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en-US" sz="2000" dirty="0" smtClean="0">
                <a:solidFill>
                  <a:srgbClr val="355D7E"/>
                </a:solidFill>
                <a:latin typeface="Calibri"/>
                <a:cs typeface="Calibri"/>
              </a:rPr>
              <a:t>	APRICOT 2013 (19 February – 1 March 2013)</a:t>
            </a:r>
          </a:p>
          <a:p>
            <a:pPr marL="265176" lvl="0" indent="-265176" defTabSz="914400">
              <a:spcBef>
                <a:spcPts val="250"/>
              </a:spcBef>
              <a:buClr>
                <a:schemeClr val="accent1"/>
              </a:buClr>
              <a:buSzPct val="80000"/>
              <a:buFont typeface="Wingdings" charset="2"/>
              <a:buChar char="§"/>
              <a:defRPr/>
            </a:pPr>
            <a:endParaRPr lang="en-US" sz="2000" dirty="0" smtClean="0">
              <a:solidFill>
                <a:srgbClr val="355D7E"/>
              </a:solidFill>
              <a:latin typeface="Calibri"/>
              <a:cs typeface="Calibri"/>
            </a:endParaRPr>
          </a:p>
          <a:p>
            <a:pPr marL="265176" lvl="0" indent="-265176" defTabSz="914400">
              <a:spcBef>
                <a:spcPts val="250"/>
              </a:spcBef>
              <a:buClr>
                <a:schemeClr val="accent1"/>
              </a:buClr>
              <a:buSzPct val="80000"/>
              <a:buFont typeface="Wingdings" charset="2"/>
              <a:buChar char="§"/>
              <a:defRPr/>
            </a:pPr>
            <a:endParaRPr lang="en-US" sz="2000" dirty="0" smtClean="0">
              <a:solidFill>
                <a:srgbClr val="355D7E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0352" cy="44196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sec@apstar.org</a:t>
            </a:r>
            <a:endParaRPr lang="en-US" sz="48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algn="r">
              <a:buNone/>
            </a:pP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www.apstar.org</a:t>
            </a:r>
            <a:endParaRPr lang="en-US" sz="48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355D7E"/>
              </a:solidFill>
              <a:latin typeface="Calibri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355D7E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355D7E"/>
                </a:solidFill>
                <a:latin typeface="Calibri" pitchFamily="34" charset="0"/>
              </a:rPr>
              <a:t>Sweet Mae </a:t>
            </a:r>
            <a:r>
              <a:rPr lang="en-US" dirty="0" err="1" smtClean="0">
                <a:solidFill>
                  <a:srgbClr val="355D7E"/>
                </a:solidFill>
                <a:latin typeface="Calibri" pitchFamily="34" charset="0"/>
              </a:rPr>
              <a:t>Monteclaro</a:t>
            </a:r>
            <a:endParaRPr lang="en-US" dirty="0" smtClean="0">
              <a:solidFill>
                <a:srgbClr val="355D7E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355D7E"/>
                </a:solidFill>
                <a:latin typeface="Calibri" pitchFamily="34" charset="0"/>
              </a:rPr>
              <a:t>Internet Education and Research Laboratory</a:t>
            </a:r>
          </a:p>
          <a:p>
            <a:pPr>
              <a:buNone/>
            </a:pPr>
            <a:r>
              <a:rPr lang="en-US" dirty="0" smtClean="0">
                <a:solidFill>
                  <a:srgbClr val="355D7E"/>
                </a:solidFill>
                <a:latin typeface="Calibri" pitchFamily="34" charset="0"/>
              </a:rPr>
              <a:t>Asian Institute of Technology, Thailand</a:t>
            </a:r>
          </a:p>
          <a:p>
            <a:pPr>
              <a:buNone/>
            </a:pPr>
            <a:endParaRPr lang="en-US" dirty="0">
              <a:solidFill>
                <a:srgbClr val="355D7E"/>
              </a:solidFill>
            </a:endParaRPr>
          </a:p>
        </p:txBody>
      </p:sp>
      <p:pic>
        <p:nvPicPr>
          <p:cNvPr id="9220" name="Picture 3" descr="apstar_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131515"/>
            <a:ext cx="2054352" cy="129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AOB and Future Meeting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38200" y="1905000"/>
            <a:ext cx="7391400" cy="4267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APIA Annual Funding since 2006</a:t>
            </a: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Annual funding: USD 5,000 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Support for the Secretariat operations                                       </a:t>
            </a:r>
            <a:endParaRPr lang="en-US" sz="1800" i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lvl="1">
              <a:buNone/>
            </a:pPr>
            <a:endParaRPr lang="en-US" sz="1800" i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Thanks to APIA and its Board members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algn="r"/>
            <a:r>
              <a:rPr lang="en-US" dirty="0" smtClean="0"/>
              <a:t>Secretariat Funding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algn="r"/>
            <a:r>
              <a:rPr lang="en-US" dirty="0" smtClean="0"/>
              <a:t>Meeting Chairs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7700" y="1676400"/>
            <a:ext cx="3238500" cy="4267200"/>
          </a:xfrm>
          <a:prstGeom prst="rect">
            <a:avLst/>
          </a:prstGeom>
        </p:spPr>
        <p:txBody>
          <a:bodyPr vert="horz" lIns="182880" tIns="91440">
            <a:normAutofit fontScale="92500" lnSpcReduction="10000"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Toru Takahashi</a:t>
            </a:r>
          </a:p>
          <a:p>
            <a:pPr marL="265176" marR="0" lvl="0" indent="-265176" algn="l" defTabSz="91440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Kilnam Chon</a:t>
            </a:r>
          </a:p>
          <a:p>
            <a:pPr marL="265176" marR="0" lvl="0" indent="-265176" algn="l" defTabSz="91440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Atsushi ENDO</a:t>
            </a:r>
          </a:p>
          <a:p>
            <a:pPr marL="265176" marR="0" lvl="0" indent="-265176" algn="l" defTabSz="91440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Shigeki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Goto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Hiro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Hotta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Izumi AIZU</a:t>
            </a:r>
          </a:p>
          <a:p>
            <a:pPr marL="265176" marR="0" lvl="0" indent="-265176" algn="l" defTabSz="91440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Jun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Murai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Paul Wilson</a:t>
            </a:r>
          </a:p>
          <a:p>
            <a:pPr marL="265176" marR="0" lvl="0" indent="-265176" algn="l" defTabSz="91440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Kenny Huang</a:t>
            </a:r>
          </a:p>
          <a:p>
            <a:pPr marL="265176" marR="0" lvl="0" indent="-265176" algn="l" defTabSz="91440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Abisak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Chulya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Vincent W.S. Chen</a:t>
            </a:r>
          </a:p>
          <a:p>
            <a:pPr marL="265176" marR="0" lvl="0" indent="-265176" algn="l" defTabSz="91440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Suguru Yamaguchi</a:t>
            </a:r>
          </a:p>
          <a:p>
            <a:pPr marL="265176" marR="0" lvl="0" indent="-265176" algn="l" defTabSz="91440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724400" y="1600200"/>
            <a:ext cx="3924300" cy="4724400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Kanchana Kanchanasut</a:t>
            </a:r>
          </a:p>
          <a:p>
            <a:pPr marL="265176" marR="0" lvl="0" indent="-265176" algn="l" defTabSz="91440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Zita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Wenzel</a:t>
            </a:r>
          </a:p>
          <a:p>
            <a:pPr marL="265176" marR="0" lvl="0" indent="-265176" algn="l" defTabSz="91440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Xing Li</a:t>
            </a:r>
          </a:p>
          <a:p>
            <a:pPr marL="265176" marR="0" lvl="0" indent="-265176" algn="l" defTabSz="91440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Ching Chiao</a:t>
            </a:r>
          </a:p>
          <a:p>
            <a:pPr marL="265176" marR="0" lvl="0" indent="-265176" algn="l" defTabSz="91440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Bayani Benjamin R. Lara</a:t>
            </a:r>
          </a:p>
          <a:p>
            <a:pPr marL="265176" marR="0" lvl="0" indent="-265176" algn="l" defTabSz="91440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Don Hollander</a:t>
            </a:r>
          </a:p>
          <a:p>
            <a:pPr marL="265176" marR="0" lvl="0" indent="-265176" algn="l" defTabSz="91440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Sir Jae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Chul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Tommy Matsumoto</a:t>
            </a:r>
          </a:p>
          <a:p>
            <a:pPr marL="265176" marR="0" lvl="0" indent="-265176" algn="l" defTabSz="91440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Sylvia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Sumarlin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Jian Zhang</a:t>
            </a:r>
          </a:p>
          <a:p>
            <a:pPr marL="265176" marR="0" lvl="0" indent="-265176" algn="l" defTabSz="91440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Nii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Quaynor</a:t>
            </a:r>
          </a:p>
          <a:p>
            <a:pPr marL="265176" marR="0" lvl="0" indent="-265176" algn="l" defTabSz="91440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algn="r"/>
            <a:r>
              <a:rPr lang="en-US" dirty="0" smtClean="0"/>
              <a:t>Meeting Venues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1906186"/>
            <a:ext cx="8080248" cy="2318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6928" indent="-457200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2010			Kuala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Lumpur, Malaysia (February)			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	</a:t>
            </a:r>
          </a:p>
          <a:p>
            <a:pPr marL="566928" indent="-457200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				Gold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Coast, Queensland (August)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566928" indent="-457200">
              <a:lnSpc>
                <a:spcPct val="80000"/>
              </a:lnSpc>
              <a:buAutoNum type="arabicPlain" startAt="2011"/>
              <a:defRPr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566928" indent="-457200">
              <a:lnSpc>
                <a:spcPct val="80000"/>
              </a:lnSpc>
              <a:buAutoNum type="arabicPlain" startAt="2011"/>
              <a:defRPr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566928" indent="-457200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2011	 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		Hong Kong (February)</a:t>
            </a:r>
          </a:p>
          <a:p>
            <a:pPr marL="566928" indent="-457200">
              <a:lnSpc>
                <a:spcPct val="80000"/>
              </a:lnSpc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	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			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Busan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South Korea (September)</a:t>
            </a:r>
          </a:p>
          <a:p>
            <a:pPr marL="566928" indent="-457200">
              <a:lnSpc>
                <a:spcPct val="80000"/>
              </a:lnSpc>
              <a:defRPr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566928" indent="-457200">
              <a:lnSpc>
                <a:spcPct val="80000"/>
              </a:lnSpc>
              <a:defRPr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566928" indent="-457200">
              <a:lnSpc>
                <a:spcPct val="80000"/>
              </a:lnSpc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2012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			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New Delhi, India (February)</a:t>
            </a:r>
          </a:p>
          <a:p>
            <a:pPr marL="566928" indent="-457200">
              <a:lnSpc>
                <a:spcPct val="80000"/>
              </a:lnSpc>
              <a:buAutoNum type="arabicPlain" startAt="2011"/>
              <a:defRPr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algn="r"/>
            <a:r>
              <a:rPr lang="en-US" dirty="0" smtClean="0"/>
              <a:t>Meeting Attendance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1906186"/>
            <a:ext cx="80802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lvl="1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Average of 20-25 members attending </a:t>
            </a:r>
          </a:p>
          <a:p>
            <a:pPr lvl="1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	each meeting</a:t>
            </a:r>
          </a:p>
          <a:p>
            <a:pPr lvl="1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lvl="1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Last meeting attendees:</a:t>
            </a:r>
          </a:p>
          <a:p>
            <a:pPr lvl="2">
              <a:buFont typeface="Wingdings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Kuala Lumpur, 2010 – 22 </a:t>
            </a:r>
          </a:p>
          <a:p>
            <a:pPr lvl="2">
              <a:buFont typeface="Wingdings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Gold Coast, 2010 – 14</a:t>
            </a:r>
          </a:p>
          <a:p>
            <a:pPr lvl="2">
              <a:buFont typeface="Wingdings" charset="2"/>
              <a:buChar char="§"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lvl="2">
              <a:buFont typeface="Wingdings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Hong Kong, 2011 – 43</a:t>
            </a:r>
          </a:p>
          <a:p>
            <a:pPr lvl="2">
              <a:buFont typeface="Wingdings" charset="2"/>
              <a:buChar char="§"/>
            </a:pP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Busan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, 2011 - 16</a:t>
            </a:r>
          </a:p>
          <a:p>
            <a:pPr lvl="1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algn="r"/>
            <a:r>
              <a:rPr lang="en-US" dirty="0" err="1" smtClean="0"/>
              <a:t>APStar</a:t>
            </a:r>
            <a:r>
              <a:rPr lang="en-US" dirty="0" smtClean="0"/>
              <a:t> Website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1906186"/>
            <a:ext cx="80802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apstar.org</a:t>
            </a:r>
          </a:p>
          <a:p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Events from all AP organizations are encouraged for updates.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</a:p>
          <a:p>
            <a:pPr>
              <a:buFont typeface="Wingdings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Contact: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hlinkClick r:id="rId2"/>
              </a:rPr>
              <a:t>sec@apstar.org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endParaRPr lang="en-US" sz="2000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pPr>
              <a:buFont typeface="Wingdings" charset="2"/>
              <a:buChar char="§"/>
            </a:pP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We encourage all member organizations to help update the contents of the website.</a:t>
            </a:r>
          </a:p>
          <a:p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interlab\AppData\Local\Temp\SNAGHTML78870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12" y="0"/>
            <a:ext cx="128149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6273611" cy="45091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645024"/>
            <a:ext cx="5860419" cy="3483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469" y="0"/>
            <a:ext cx="3659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4" y="0"/>
            <a:ext cx="4376236" cy="6858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0"/>
            <a:ext cx="4968552" cy="6858000"/>
          </a:xfrm>
        </p:spPr>
      </p:pic>
    </p:spTree>
    <p:extLst>
      <p:ext uri="{BB962C8B-B14F-4D97-AF65-F5344CB8AC3E}">
        <p14:creationId xmlns:p14="http://schemas.microsoft.com/office/powerpoint/2010/main" val="313923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</TotalTime>
  <Words>219</Words>
  <Application>Microsoft Office PowerPoint</Application>
  <PresentationFormat>On-screen Show (4:3)</PresentationFormat>
  <Paragraphs>101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Median</vt:lpstr>
      <vt:lpstr>APStar Secretariat</vt:lpstr>
      <vt:lpstr>Secretariat Funding</vt:lpstr>
      <vt:lpstr>Meeting Chairs</vt:lpstr>
      <vt:lpstr>Meeting Venues</vt:lpstr>
      <vt:lpstr>Meeting Attendance</vt:lpstr>
      <vt:lpstr>APStar Website</vt:lpstr>
      <vt:lpstr>PowerPoint Presentation</vt:lpstr>
      <vt:lpstr>PowerPoint Presentation</vt:lpstr>
      <vt:lpstr>PowerPoint Presentation</vt:lpstr>
      <vt:lpstr>APStar Retreat Delhi Meeting</vt:lpstr>
      <vt:lpstr>APStar Future Directions</vt:lpstr>
      <vt:lpstr>AOB and Future Meeting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APstar Secretariat</dc:title>
  <dc:creator>Esmond Drew D. Esguerra</dc:creator>
  <cp:lastModifiedBy>interlab</cp:lastModifiedBy>
  <cp:revision>23</cp:revision>
  <dcterms:created xsi:type="dcterms:W3CDTF">2012-02-21T14:21:45Z</dcterms:created>
  <dcterms:modified xsi:type="dcterms:W3CDTF">2012-02-26T06:55:25Z</dcterms:modified>
</cp:coreProperties>
</file>