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9" r:id="rId3"/>
    <p:sldId id="257" r:id="rId4"/>
    <p:sldId id="278" r:id="rId5"/>
    <p:sldId id="258" r:id="rId6"/>
    <p:sldId id="259" r:id="rId7"/>
    <p:sldId id="280" r:id="rId8"/>
    <p:sldId id="277" r:id="rId9"/>
    <p:sldId id="271" r:id="rId10"/>
    <p:sldId id="28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32" autoAdjust="0"/>
  </p:normalViewPr>
  <p:slideViewPr>
    <p:cSldViewPr>
      <p:cViewPr varScale="1">
        <p:scale>
          <a:sx n="63" d="100"/>
          <a:sy n="63" d="100"/>
        </p:scale>
        <p:origin x="-1560" y="-102"/>
      </p:cViewPr>
      <p:guideLst>
        <p:guide orient="horz" pos="2160"/>
        <p:guide pos="2880"/>
      </p:guideLst>
    </p:cSldViewPr>
  </p:slideViewPr>
  <p:notesTextViewPr>
    <p:cViewPr>
      <p:scale>
        <a:sx n="1" d="1"/>
        <a:sy n="1" d="1"/>
      </p:scale>
      <p:origin x="0" y="858"/>
    </p:cViewPr>
  </p:notesTextViewPr>
  <p:notesViewPr>
    <p:cSldViewPr>
      <p:cViewPr varScale="1">
        <p:scale>
          <a:sx n="60" d="100"/>
          <a:sy n="60" d="100"/>
        </p:scale>
        <p:origin x="-271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5BF6-442C-41F7-A8B9-21685AB78E7D}" type="datetimeFigureOut">
              <a:rPr lang="ru-RU" smtClean="0"/>
              <a:t>29.01.2020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CCCE4-D15D-4875-9D9A-273FFD202C8E}" type="slidenum">
              <a:rPr lang="ru-RU" smtClean="0"/>
              <a:t>‹#›</a:t>
            </a:fld>
            <a:endParaRPr lang="ru-RU"/>
          </a:p>
        </p:txBody>
      </p:sp>
    </p:spTree>
    <p:extLst>
      <p:ext uri="{BB962C8B-B14F-4D97-AF65-F5344CB8AC3E}">
        <p14:creationId xmlns:p14="http://schemas.microsoft.com/office/powerpoint/2010/main" val="33415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F584A6-95C6-47C9-A286-88A3E8AAAD2E}" type="slidenum">
              <a:rPr lang="ja-JP" altLang="en-US" smtClean="0">
                <a:solidFill>
                  <a:prstClr val="black"/>
                </a:solidFill>
              </a:rPr>
              <a:pPr/>
              <a:t>1</a:t>
            </a:fld>
            <a:endParaRPr lang="en-US" altLang="ja-JP">
              <a:solidFill>
                <a:prstClr val="black"/>
              </a:solidFill>
            </a:endParaRPr>
          </a:p>
        </p:txBody>
      </p:sp>
    </p:spTree>
    <p:extLst>
      <p:ext uri="{BB962C8B-B14F-4D97-AF65-F5344CB8AC3E}">
        <p14:creationId xmlns:p14="http://schemas.microsoft.com/office/powerpoint/2010/main" val="731340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In</a:t>
            </a:r>
            <a:r>
              <a:rPr lang="en-US" baseline="0" dirty="0" smtClean="0"/>
              <a:t> 2019, APTLD added 4 new members and now has a total of 65 members, including 48 Ordinary and 17 Associate members. As there are over 30 ccTLDs in the region, we should continue our expansion and keep trying to engage with them.</a:t>
            </a:r>
            <a:endParaRPr lang="ru-RU" dirty="0"/>
          </a:p>
        </p:txBody>
      </p:sp>
      <p:sp>
        <p:nvSpPr>
          <p:cNvPr id="4" name="Номер слайда 3"/>
          <p:cNvSpPr>
            <a:spLocks noGrp="1"/>
          </p:cNvSpPr>
          <p:nvPr>
            <p:ph type="sldNum" sz="quarter" idx="10"/>
          </p:nvPr>
        </p:nvSpPr>
        <p:spPr/>
        <p:txBody>
          <a:bodyPr/>
          <a:lstStyle/>
          <a:p>
            <a:fld id="{22F584A6-95C6-47C9-A286-88A3E8AAAD2E}" type="slidenum">
              <a:rPr lang="ja-JP" altLang="en-US" smtClean="0">
                <a:solidFill>
                  <a:prstClr val="black"/>
                </a:solidFill>
              </a:rPr>
              <a:pPr/>
              <a:t>2</a:t>
            </a:fld>
            <a:endParaRPr lang="en-US" altLang="ja-JP">
              <a:solidFill>
                <a:prstClr val="black"/>
              </a:solidFill>
            </a:endParaRPr>
          </a:p>
        </p:txBody>
      </p:sp>
    </p:spTree>
    <p:extLst>
      <p:ext uri="{BB962C8B-B14F-4D97-AF65-F5344CB8AC3E}">
        <p14:creationId xmlns:p14="http://schemas.microsoft.com/office/powerpoint/2010/main" val="73134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As prescribed</a:t>
            </a:r>
            <a:r>
              <a:rPr lang="en-US" baseline="0" dirty="0" smtClean="0"/>
              <a:t> by the Constitution, APTLD’s core mission is information and best practice exchange, which we now do in more formats and via new media.</a:t>
            </a:r>
          </a:p>
          <a:p>
            <a:r>
              <a:rPr lang="en-US" baseline="0" dirty="0" smtClean="0"/>
              <a:t>This year, for example, we added to groups on </a:t>
            </a:r>
            <a:r>
              <a:rPr lang="en-US" baseline="0" dirty="0" err="1" smtClean="0"/>
              <a:t>WhatsApp</a:t>
            </a:r>
            <a:r>
              <a:rPr lang="en-US" baseline="0" dirty="0" smtClean="0"/>
              <a:t>- one for Members and the other one – for the Board. GM continued to report from major for a, while our Meetings are, of course, central events for us to meet twice a year and have a very intense dialogue on a broad range of issues. </a:t>
            </a:r>
          </a:p>
          <a:p>
            <a:r>
              <a:rPr lang="en-US" baseline="0" dirty="0" smtClean="0"/>
              <a:t>APTLD had fewer surveys  but more Doodle polls which proved a very handy instrument. Our community has not come up with any policy statements but  at  ICANN Meetings we kept advocating our right to decide in voluntary payments to ICANN.</a:t>
            </a:r>
          </a:p>
          <a:p>
            <a:r>
              <a:rPr lang="en-US" baseline="0" dirty="0" smtClean="0"/>
              <a:t>Also, our services include other </a:t>
            </a:r>
            <a:r>
              <a:rPr lang="en-US" baseline="0" dirty="0" err="1" smtClean="0"/>
              <a:t>mportant</a:t>
            </a:r>
            <a:r>
              <a:rPr lang="en-US" baseline="0" dirty="0" smtClean="0"/>
              <a:t> initiatives and projects on which I will highlight in a few minutes</a:t>
            </a:r>
          </a:p>
          <a:p>
            <a:endParaRPr lang="en-US" baseline="0" dirty="0" smtClean="0"/>
          </a:p>
          <a:p>
            <a:endParaRPr lang="en-US" baseline="0" dirty="0" smtClean="0"/>
          </a:p>
          <a:p>
            <a:endParaRPr lang="ru-RU" dirty="0"/>
          </a:p>
        </p:txBody>
      </p:sp>
      <p:sp>
        <p:nvSpPr>
          <p:cNvPr id="4" name="Номер слайда 3"/>
          <p:cNvSpPr>
            <a:spLocks noGrp="1"/>
          </p:cNvSpPr>
          <p:nvPr>
            <p:ph type="sldNum" sz="quarter" idx="10"/>
          </p:nvPr>
        </p:nvSpPr>
        <p:spPr/>
        <p:txBody>
          <a:bodyPr/>
          <a:lstStyle/>
          <a:p>
            <a:fld id="{22F584A6-95C6-47C9-A286-88A3E8AAAD2E}" type="slidenum">
              <a:rPr lang="ja-JP" altLang="en-US" smtClean="0">
                <a:solidFill>
                  <a:prstClr val="black"/>
                </a:solidFill>
              </a:rPr>
              <a:pPr/>
              <a:t>3</a:t>
            </a:fld>
            <a:endParaRPr lang="en-US" altLang="ja-JP">
              <a:solidFill>
                <a:prstClr val="black"/>
              </a:solidFill>
            </a:endParaRPr>
          </a:p>
        </p:txBody>
      </p:sp>
    </p:spTree>
    <p:extLst>
      <p:ext uri="{BB962C8B-B14F-4D97-AF65-F5344CB8AC3E}">
        <p14:creationId xmlns:p14="http://schemas.microsoft.com/office/powerpoint/2010/main" val="731340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a:xfrm>
            <a:off x="685800" y="4343400"/>
            <a:ext cx="5767536" cy="4621088"/>
          </a:xfrm>
        </p:spPr>
        <p:txBody>
          <a:bodyPr>
            <a:normAutofit lnSpcReduction="10000"/>
          </a:bodyPr>
          <a:lstStyle/>
          <a:p>
            <a:r>
              <a:rPr lang="en-US" dirty="0" smtClean="0"/>
              <a:t>In</a:t>
            </a:r>
            <a:r>
              <a:rPr lang="en-US" baseline="0" dirty="0" smtClean="0"/>
              <a:t> 2019, we lost an important technical Fellowship to IETF as ISOC has canceled the whole Fellowship program; however instead, we tried our own ICANN Fellowship and the Executive Fellowship to a leading registry, which was .NL of the Netherlands. Meanwhile, .NZ was ready to accept a Fellow if need </a:t>
            </a:r>
            <a:r>
              <a:rPr lang="en-US" baseline="0" dirty="0" smtClean="0"/>
              <a:t>be-</a:t>
            </a:r>
            <a:r>
              <a:rPr lang="en-US" dirty="0" smtClean="0"/>
              <a:t>.</a:t>
            </a:r>
            <a:endParaRPr lang="en-US" dirty="0" smtClean="0"/>
          </a:p>
          <a:p>
            <a:r>
              <a:rPr lang="en-US" baseline="0" dirty="0" smtClean="0"/>
              <a:t>So,</a:t>
            </a:r>
            <a:r>
              <a:rPr lang="en-US" dirty="0" smtClean="0"/>
              <a:t> we have now a total of 7 Fellowships which were awarded to 11 Members’ representatives.</a:t>
            </a:r>
          </a:p>
          <a:p>
            <a:r>
              <a:rPr lang="en-US" dirty="0" smtClean="0"/>
              <a:t>That said, we also had several projects under which we awarded another 8 fellowships. Those were tailored projects customized according to Members’ needs. We had them for .IQ, AF., .OM and .UZ. The main difference from regular project also we flew .IQ and .AF team from their unsafe ground to fully benefit form more  peaceful environment. </a:t>
            </a:r>
            <a:r>
              <a:rPr lang="en-US" dirty="0" smtClean="0"/>
              <a:t>We </a:t>
            </a:r>
            <a:r>
              <a:rPr lang="en-US" dirty="0" smtClean="0"/>
              <a:t>also had a very workshop for .OM , and it is quite logical that in 2 months from now .OM will be hosting a workshop which was arranged according to their request and to which we have awarded 3  sub-</a:t>
            </a:r>
            <a:r>
              <a:rPr lang="en-US" dirty="0" err="1" smtClean="0"/>
              <a:t>regionalF</a:t>
            </a:r>
            <a:r>
              <a:rPr lang="en-US" dirty="0" smtClean="0"/>
              <a:t> </a:t>
            </a:r>
            <a:r>
              <a:rPr lang="en-US" dirty="0" err="1" smtClean="0"/>
              <a:t>ellowships</a:t>
            </a:r>
            <a:r>
              <a:rPr lang="en-US" dirty="0" smtClean="0"/>
              <a:t>.</a:t>
            </a:r>
          </a:p>
          <a:p>
            <a:r>
              <a:rPr lang="en-US" dirty="0" smtClean="0"/>
              <a:t>As you can see, we have successfully delivered on our promise to re-engage with our Members in the Middle </a:t>
            </a:r>
            <a:r>
              <a:rPr lang="en-US" dirty="0" smtClean="0"/>
              <a:t>East</a:t>
            </a:r>
            <a:endParaRPr lang="en-US" dirty="0" smtClean="0"/>
          </a:p>
          <a:p>
            <a:r>
              <a:rPr lang="en-US" dirty="0" smtClean="0"/>
              <a:t>In the Pacific sub-region, our Members have practiced another approach – we now have a number of bilateral and multilateral projects underway, </a:t>
            </a:r>
            <a:r>
              <a:rPr lang="en-US" dirty="0" smtClean="0"/>
              <a:t>sponsored</a:t>
            </a:r>
            <a:r>
              <a:rPr lang="en-US" baseline="0" dirty="0" smtClean="0"/>
              <a:t> by</a:t>
            </a:r>
            <a:r>
              <a:rPr lang="en-US" dirty="0" smtClean="0"/>
              <a:t> </a:t>
            </a:r>
            <a:r>
              <a:rPr lang="en-US" dirty="0" err="1" smtClean="0"/>
              <a:t>auDA</a:t>
            </a:r>
            <a:r>
              <a:rPr lang="en-US" dirty="0" smtClean="0"/>
              <a:t>, </a:t>
            </a:r>
            <a:r>
              <a:rPr lang="en-US" dirty="0" err="1" smtClean="0"/>
              <a:t>InternetNz</a:t>
            </a:r>
            <a:r>
              <a:rPr lang="en-US" dirty="0" smtClean="0"/>
              <a:t>, PANDI and our friends from .PT of </a:t>
            </a:r>
            <a:r>
              <a:rPr lang="en-US" dirty="0" smtClean="0"/>
              <a:t>Portugal</a:t>
            </a:r>
            <a:endParaRPr lang="ru-RU" dirty="0"/>
          </a:p>
        </p:txBody>
      </p:sp>
      <p:sp>
        <p:nvSpPr>
          <p:cNvPr id="4" name="Номер слайда 3"/>
          <p:cNvSpPr>
            <a:spLocks noGrp="1"/>
          </p:cNvSpPr>
          <p:nvPr>
            <p:ph type="sldNum" sz="quarter" idx="10"/>
          </p:nvPr>
        </p:nvSpPr>
        <p:spPr/>
        <p:txBody>
          <a:bodyPr/>
          <a:lstStyle/>
          <a:p>
            <a:fld id="{22F584A6-95C6-47C9-A286-88A3E8AAAD2E}" type="slidenum">
              <a:rPr lang="ja-JP" altLang="en-US" smtClean="0">
                <a:solidFill>
                  <a:prstClr val="black"/>
                </a:solidFill>
              </a:rPr>
              <a:pPr/>
              <a:t>4</a:t>
            </a:fld>
            <a:endParaRPr lang="en-US" altLang="ja-JP">
              <a:solidFill>
                <a:prstClr val="black"/>
              </a:solidFill>
            </a:endParaRPr>
          </a:p>
        </p:txBody>
      </p:sp>
    </p:spTree>
    <p:extLst>
      <p:ext uri="{BB962C8B-B14F-4D97-AF65-F5344CB8AC3E}">
        <p14:creationId xmlns:p14="http://schemas.microsoft.com/office/powerpoint/2010/main" val="2357431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We </a:t>
            </a:r>
            <a:r>
              <a:rPr lang="en-US" dirty="0" smtClean="0"/>
              <a:t>continued to </a:t>
            </a:r>
            <a:r>
              <a:rPr lang="en-US" dirty="0" smtClean="0"/>
              <a:t>promote procedures </a:t>
            </a:r>
            <a:r>
              <a:rPr lang="en-US" dirty="0" smtClean="0"/>
              <a:t>and mechanisms that ensure our efficiency. We had a full Board of 8 Directors until end-January. The stability on Board ensured a due oversight of different aspects of our operation, including Finance, Communications, </a:t>
            </a:r>
            <a:r>
              <a:rPr lang="en-US" dirty="0" smtClean="0"/>
              <a:t>and Meetings preparations</a:t>
            </a:r>
            <a:endParaRPr lang="ru-RU" dirty="0"/>
          </a:p>
        </p:txBody>
      </p:sp>
      <p:sp>
        <p:nvSpPr>
          <p:cNvPr id="4" name="Номер слайда 3"/>
          <p:cNvSpPr>
            <a:spLocks noGrp="1"/>
          </p:cNvSpPr>
          <p:nvPr>
            <p:ph type="sldNum" sz="quarter" idx="10"/>
          </p:nvPr>
        </p:nvSpPr>
        <p:spPr/>
        <p:txBody>
          <a:bodyPr/>
          <a:lstStyle/>
          <a:p>
            <a:fld id="{709CCCE4-D15D-4875-9D9A-273FFD202C8E}" type="slidenum">
              <a:rPr lang="ru-RU" smtClean="0"/>
              <a:t>5</a:t>
            </a:fld>
            <a:endParaRPr lang="ru-RU"/>
          </a:p>
        </p:txBody>
      </p:sp>
    </p:spTree>
    <p:extLst>
      <p:ext uri="{BB962C8B-B14F-4D97-AF65-F5344CB8AC3E}">
        <p14:creationId xmlns:p14="http://schemas.microsoft.com/office/powerpoint/2010/main" val="1857491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 most important development of the year was the development and adoption of the Strategic Plan for 2019-2021 and the Accountability and Transparency Framework</a:t>
            </a:r>
            <a:r>
              <a:rPr lang="en-US" baseline="0" dirty="0" smtClean="0"/>
              <a:t> stemming from it. Developed for the first time since 2009, these documents have become yet another sign of the community’s maturity and they feature the most important characteristics of self-regulation. </a:t>
            </a:r>
            <a:r>
              <a:rPr lang="en-US" baseline="0" dirty="0" smtClean="0"/>
              <a:t>They were </a:t>
            </a:r>
            <a:r>
              <a:rPr lang="en-US" baseline="0" dirty="0" smtClean="0"/>
              <a:t>developed in a bottom-up manner and the working groups worked very intensively to craft the documents, thus enabling their adoption in a record-breaking timeline.</a:t>
            </a:r>
          </a:p>
          <a:p>
            <a:r>
              <a:rPr lang="en-US" baseline="0" dirty="0" smtClean="0"/>
              <a:t>Another important development became the Board election, which displayed a very strong competition and new faces to join the Board.</a:t>
            </a:r>
            <a:endParaRPr lang="ru-RU" dirty="0"/>
          </a:p>
        </p:txBody>
      </p:sp>
      <p:sp>
        <p:nvSpPr>
          <p:cNvPr id="4" name="Номер слайда 3"/>
          <p:cNvSpPr>
            <a:spLocks noGrp="1"/>
          </p:cNvSpPr>
          <p:nvPr>
            <p:ph type="sldNum" sz="quarter" idx="10"/>
          </p:nvPr>
        </p:nvSpPr>
        <p:spPr/>
        <p:txBody>
          <a:bodyPr/>
          <a:lstStyle/>
          <a:p>
            <a:fld id="{709CCCE4-D15D-4875-9D9A-273FFD202C8E}" type="slidenum">
              <a:rPr lang="ru-RU" smtClean="0"/>
              <a:t>6</a:t>
            </a:fld>
            <a:endParaRPr lang="ru-RU"/>
          </a:p>
        </p:txBody>
      </p:sp>
    </p:spTree>
    <p:extLst>
      <p:ext uri="{BB962C8B-B14F-4D97-AF65-F5344CB8AC3E}">
        <p14:creationId xmlns:p14="http://schemas.microsoft.com/office/powerpoint/2010/main" val="2905834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In 2019,</a:t>
            </a:r>
            <a:r>
              <a:rPr lang="en-US" baseline="0" dirty="0" smtClean="0"/>
              <a:t> APTKD continued to contribute to major regional and global </a:t>
            </a:r>
            <a:r>
              <a:rPr lang="en-US" baseline="0" dirty="0" err="1" smtClean="0"/>
              <a:t>fora</a:t>
            </a:r>
            <a:r>
              <a:rPr lang="en-US" baseline="0" dirty="0" smtClean="0"/>
              <a:t> and major players. We also productively collaborated with our traditional partners in the region  and with the other 3 Regional Organizations. In particular, AFTLD  became very interested in learning more about our experiences and we supplied them with documents and advice.</a:t>
            </a:r>
          </a:p>
          <a:p>
            <a:r>
              <a:rPr lang="en-US" baseline="0" dirty="0" smtClean="0"/>
              <a:t>Also, our Members contributed to ICANN’s structures.</a:t>
            </a:r>
          </a:p>
          <a:p>
            <a:r>
              <a:rPr lang="en-US" baseline="0" dirty="0" smtClean="0"/>
              <a:t>A very special experience became Asia </a:t>
            </a:r>
            <a:r>
              <a:rPr lang="en-US" baseline="0" dirty="0" smtClean="0"/>
              <a:t>Pacific </a:t>
            </a:r>
            <a:r>
              <a:rPr lang="en-US" baseline="0" dirty="0" smtClean="0"/>
              <a:t>Internet Governance Academy for which in addition to KISA as its major sponsor, .JP, .ID, .NZ, .TW became co-sponsors and very active participants.</a:t>
            </a:r>
            <a:endParaRPr lang="ru-RU" dirty="0"/>
          </a:p>
        </p:txBody>
      </p:sp>
      <p:sp>
        <p:nvSpPr>
          <p:cNvPr id="4" name="Номер слайда 3"/>
          <p:cNvSpPr>
            <a:spLocks noGrp="1"/>
          </p:cNvSpPr>
          <p:nvPr>
            <p:ph type="sldNum" sz="quarter" idx="10"/>
          </p:nvPr>
        </p:nvSpPr>
        <p:spPr/>
        <p:txBody>
          <a:bodyPr/>
          <a:lstStyle/>
          <a:p>
            <a:fld id="{709CCCE4-D15D-4875-9D9A-273FFD202C8E}" type="slidenum">
              <a:rPr lang="ru-RU" smtClean="0"/>
              <a:t>7</a:t>
            </a:fld>
            <a:endParaRPr lang="ru-RU"/>
          </a:p>
        </p:txBody>
      </p:sp>
    </p:spTree>
    <p:extLst>
      <p:ext uri="{BB962C8B-B14F-4D97-AF65-F5344CB8AC3E}">
        <p14:creationId xmlns:p14="http://schemas.microsoft.com/office/powerpoint/2010/main" val="397538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Looking</a:t>
            </a:r>
            <a:r>
              <a:rPr lang="en-US" baseline="0" dirty="0" smtClean="0"/>
              <a:t> ahead, we have big plans. </a:t>
            </a:r>
            <a:r>
              <a:rPr lang="en-US" baseline="0" dirty="0" smtClean="0"/>
              <a:t>We need </a:t>
            </a:r>
            <a:r>
              <a:rPr lang="en-US" baseline="0" dirty="0" smtClean="0"/>
              <a:t>to pay more attention to the Board members’ competencies – as some of them will be new to the job they should know their rights and obligations, and corporate governance requirements.</a:t>
            </a:r>
          </a:p>
          <a:p>
            <a:r>
              <a:rPr lang="en-US" baseline="0" dirty="0" smtClean="0"/>
              <a:t>We should also conduct the first ever review of our Secretariat’s activities, as this year, the CNNIC’s mission as Secretariat is coming to an end, so the Board needs to have data to make an informed decision about the Secretariat’s performance.</a:t>
            </a:r>
          </a:p>
          <a:p>
            <a:r>
              <a:rPr lang="en-US" baseline="0" dirty="0" smtClean="0"/>
              <a:t>As Members are getting a stronger appetite for Capacity Building and Technical Assistance initiatives, we would like to hear more from you to be ready to review and implement the most interesting and promising ones.</a:t>
            </a:r>
          </a:p>
          <a:p>
            <a:r>
              <a:rPr lang="en-US" baseline="0" dirty="0" smtClean="0"/>
              <a:t>We should also launch a revamped website.</a:t>
            </a:r>
          </a:p>
          <a:p>
            <a:r>
              <a:rPr lang="en-US" baseline="0" dirty="0" smtClean="0"/>
              <a:t>As to the industry itself, there should be more talks and more action points in relation to a new round of new </a:t>
            </a:r>
            <a:r>
              <a:rPr lang="en-US" baseline="0" dirty="0" err="1" smtClean="0"/>
              <a:t>gTLDs</a:t>
            </a:r>
            <a:r>
              <a:rPr lang="en-US" baseline="0" dirty="0" smtClean="0"/>
              <a:t> and we should be prepared to duly safeguard our legitimate rights and interests</a:t>
            </a:r>
            <a:endParaRPr lang="ru-RU" dirty="0"/>
          </a:p>
        </p:txBody>
      </p:sp>
      <p:sp>
        <p:nvSpPr>
          <p:cNvPr id="4" name="Номер слайда 3"/>
          <p:cNvSpPr>
            <a:spLocks noGrp="1"/>
          </p:cNvSpPr>
          <p:nvPr>
            <p:ph type="sldNum" sz="quarter" idx="10"/>
          </p:nvPr>
        </p:nvSpPr>
        <p:spPr/>
        <p:txBody>
          <a:bodyPr/>
          <a:lstStyle/>
          <a:p>
            <a:fld id="{709CCCE4-D15D-4875-9D9A-273FFD202C8E}" type="slidenum">
              <a:rPr lang="ru-RU" smtClean="0"/>
              <a:t>8</a:t>
            </a:fld>
            <a:endParaRPr lang="ru-RU"/>
          </a:p>
        </p:txBody>
      </p:sp>
    </p:spTree>
    <p:extLst>
      <p:ext uri="{BB962C8B-B14F-4D97-AF65-F5344CB8AC3E}">
        <p14:creationId xmlns:p14="http://schemas.microsoft.com/office/powerpoint/2010/main" val="58048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Looking</a:t>
            </a:r>
            <a:r>
              <a:rPr lang="en-US" baseline="0" dirty="0" smtClean="0"/>
              <a:t> ahead, we have big plans. Our major concern is APTLD’s reincorporation, which requires a very detailed review and a lot of legal counseling with respect to possible options. If we are lucky, we can bring the matter for the Members’ review already by September. If Members approve a reincorporation, we will have a lot of things to do for another year or even more.</a:t>
            </a:r>
          </a:p>
          <a:p>
            <a:r>
              <a:rPr lang="en-US" baseline="0" dirty="0" smtClean="0"/>
              <a:t>We also need to pay more attention to the Board members’ competencies – as some of them will be new to the job they should know their rights and obligations, and corporate governance requirements.</a:t>
            </a:r>
          </a:p>
          <a:p>
            <a:r>
              <a:rPr lang="en-US" baseline="0" dirty="0" smtClean="0"/>
              <a:t>We should also conduct the first ever review of our Secretariat’s activities, as this year, the CNNIC’s mission as Secretariat is coming to an end, so the Board needs to have data to make an informed decision about the Secretariat’s performance.</a:t>
            </a:r>
          </a:p>
          <a:p>
            <a:r>
              <a:rPr lang="en-US" baseline="0" dirty="0" smtClean="0"/>
              <a:t>As Members are getting a stronger appetite for Capacity Building and Technical Assistance initiatives, we would like to hear more </a:t>
            </a:r>
            <a:r>
              <a:rPr lang="en-US" baseline="0" smtClean="0"/>
              <a:t>from </a:t>
            </a:r>
            <a:r>
              <a:rPr lang="en-US" baseline="0" smtClean="0"/>
              <a:t>them </a:t>
            </a:r>
            <a:r>
              <a:rPr lang="en-US" baseline="0" dirty="0" smtClean="0"/>
              <a:t>to be ready to review and implement the most interesting and promising ones.</a:t>
            </a:r>
          </a:p>
          <a:p>
            <a:r>
              <a:rPr lang="en-US" baseline="0" dirty="0" smtClean="0"/>
              <a:t>We should also launch a revamped website.</a:t>
            </a:r>
          </a:p>
          <a:p>
            <a:r>
              <a:rPr lang="en-US" baseline="0" dirty="0" smtClean="0"/>
              <a:t>As to the industry itself, there should be more talks and more action points in relation to a new round of new </a:t>
            </a:r>
            <a:r>
              <a:rPr lang="en-US" baseline="0" dirty="0" err="1" smtClean="0"/>
              <a:t>gTLDs</a:t>
            </a:r>
            <a:r>
              <a:rPr lang="en-US" baseline="0" dirty="0" smtClean="0"/>
              <a:t> and we should be prepared to duly safeguard our legitimate rights and interests</a:t>
            </a:r>
            <a:endParaRPr lang="ru-RU" dirty="0"/>
          </a:p>
        </p:txBody>
      </p:sp>
      <p:sp>
        <p:nvSpPr>
          <p:cNvPr id="4" name="Номер слайда 3"/>
          <p:cNvSpPr>
            <a:spLocks noGrp="1"/>
          </p:cNvSpPr>
          <p:nvPr>
            <p:ph type="sldNum" sz="quarter" idx="10"/>
          </p:nvPr>
        </p:nvSpPr>
        <p:spPr/>
        <p:txBody>
          <a:bodyPr/>
          <a:lstStyle/>
          <a:p>
            <a:fld id="{709CCCE4-D15D-4875-9D9A-273FFD202C8E}" type="slidenum">
              <a:rPr lang="ru-RU" smtClean="0"/>
              <a:t>9</a:t>
            </a:fld>
            <a:endParaRPr lang="ru-RU"/>
          </a:p>
        </p:txBody>
      </p:sp>
    </p:spTree>
    <p:extLst>
      <p:ext uri="{BB962C8B-B14F-4D97-AF65-F5344CB8AC3E}">
        <p14:creationId xmlns:p14="http://schemas.microsoft.com/office/powerpoint/2010/main" val="5804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0DCFF733-F664-4DBB-A98E-0D2E5303F5C9}"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02A47302-EA52-45E4-A724-DB13750220FC}"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186754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9FDE2DEB-3AC5-4FC8-B529-12AE409C5811}"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422F936D-C4C0-4842-8AEB-8D608FF2388A}"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496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6D29D16D-4CFE-4F22-A2F2-E6E01FD2E592}"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9315B31B-19BA-49F6-8634-F92A0AAC23D3}"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074515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0DCFF733-F664-4DBB-A98E-0D2E5303F5C9}"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02A47302-EA52-45E4-A724-DB13750220FC}"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103443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smtClean="0"/>
            </a:lvl1pPr>
          </a:lstStyle>
          <a:p>
            <a:pPr>
              <a:defRPr/>
            </a:pPr>
            <a:fld id="{DF96F451-CA32-4813-9F7E-DB789DE86981}"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baseline="0" smtClean="0">
                <a:solidFill>
                  <a:schemeClr val="bg1"/>
                </a:solidFill>
              </a:defRPr>
            </a:lvl1pPr>
          </a:lstStyle>
          <a:p>
            <a:pPr>
              <a:defRPr/>
            </a:pPr>
            <a:fld id="{69E84C67-88FC-493F-924F-11ED4114F67F}" type="slidenum">
              <a:rPr lang="en-CA">
                <a:solidFill>
                  <a:prstClr val="white"/>
                </a:solidFill>
              </a:rPr>
              <a:pPr>
                <a:defRPr/>
              </a:pPr>
              <a:t>‹#›</a:t>
            </a:fld>
            <a:endParaRPr lang="en-CA"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CA565031-EF54-4E34-8B17-FBC8622B578F}"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586746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045B4B-811B-4B53-AF09-67A2CA7E5260}"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B6638BCF-0901-4A50-8180-2AEF1347653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036329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488FA2E8-4740-4603-A068-C6EA0A2F1DB9}" type="datetime1">
              <a:rPr lang="en-CA">
                <a:solidFill>
                  <a:prstClr val="black">
                    <a:tint val="75000"/>
                  </a:prstClr>
                </a:solidFill>
              </a:rPr>
              <a:pPr>
                <a:defRPr/>
              </a:pPr>
              <a:t>2020-01-29</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7" name="Slide Number Placeholder 5"/>
          <p:cNvSpPr>
            <a:spLocks noGrp="1"/>
          </p:cNvSpPr>
          <p:nvPr>
            <p:ph type="sldNum" sz="quarter" idx="12"/>
          </p:nvPr>
        </p:nvSpPr>
        <p:spPr/>
        <p:txBody>
          <a:bodyPr/>
          <a:lstStyle>
            <a:lvl1pPr>
              <a:defRPr/>
            </a:lvl1pPr>
          </a:lstStyle>
          <a:p>
            <a:pPr>
              <a:defRPr/>
            </a:pPr>
            <a:fld id="{81A6278C-C388-4CB3-99A3-FB0B58083CC1}"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906771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8B0C3056-B7AA-41EC-B5D2-6AFE0DBFD34B}" type="datetime1">
              <a:rPr lang="en-CA">
                <a:solidFill>
                  <a:prstClr val="black">
                    <a:tint val="75000"/>
                  </a:prstClr>
                </a:solidFill>
              </a:rPr>
              <a:pPr>
                <a:defRPr/>
              </a:pPr>
              <a:t>2020-01-29</a:t>
            </a:fld>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9" name="Slide Number Placeholder 5"/>
          <p:cNvSpPr>
            <a:spLocks noGrp="1"/>
          </p:cNvSpPr>
          <p:nvPr>
            <p:ph type="sldNum" sz="quarter" idx="12"/>
          </p:nvPr>
        </p:nvSpPr>
        <p:spPr/>
        <p:txBody>
          <a:bodyPr/>
          <a:lstStyle>
            <a:lvl1pPr>
              <a:defRPr/>
            </a:lvl1pPr>
          </a:lstStyle>
          <a:p>
            <a:pPr>
              <a:defRPr/>
            </a:pPr>
            <a:fld id="{345D65B3-8977-49AE-BB4C-265C1CE13179}"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004929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B4CFFF8F-B341-4F36-9C6B-FBF357274959}" type="datetime1">
              <a:rPr lang="en-CA">
                <a:solidFill>
                  <a:prstClr val="black">
                    <a:tint val="75000"/>
                  </a:prstClr>
                </a:solidFill>
              </a:rPr>
              <a:pPr>
                <a:defRPr/>
              </a:pPr>
              <a:t>2020-01-29</a:t>
            </a:fld>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5" name="Slide Number Placeholder 5"/>
          <p:cNvSpPr>
            <a:spLocks noGrp="1"/>
          </p:cNvSpPr>
          <p:nvPr>
            <p:ph type="sldNum" sz="quarter" idx="12"/>
          </p:nvPr>
        </p:nvSpPr>
        <p:spPr/>
        <p:txBody>
          <a:bodyPr/>
          <a:lstStyle>
            <a:lvl1pPr>
              <a:defRPr/>
            </a:lvl1pPr>
          </a:lstStyle>
          <a:p>
            <a:pPr>
              <a:defRPr/>
            </a:pPr>
            <a:fld id="{AC57DD23-FE1F-45FD-9ABA-4409A969D00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47662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68D53C-1E35-411E-9C4C-7965000F6562}" type="datetime1">
              <a:rPr lang="en-CA">
                <a:solidFill>
                  <a:prstClr val="black">
                    <a:tint val="75000"/>
                  </a:prstClr>
                </a:solidFill>
              </a:rPr>
              <a:pPr>
                <a:defRPr/>
              </a:pPr>
              <a:t>2020-01-29</a:t>
            </a:fld>
            <a:endParaRPr lang="en-C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4" name="Slide Number Placeholder 5"/>
          <p:cNvSpPr>
            <a:spLocks noGrp="1"/>
          </p:cNvSpPr>
          <p:nvPr>
            <p:ph type="sldNum" sz="quarter" idx="12"/>
          </p:nvPr>
        </p:nvSpPr>
        <p:spPr/>
        <p:txBody>
          <a:bodyPr/>
          <a:lstStyle>
            <a:lvl1pPr>
              <a:defRPr/>
            </a:lvl1pPr>
          </a:lstStyle>
          <a:p>
            <a:pPr>
              <a:defRPr/>
            </a:pPr>
            <a:fld id="{21F7A14D-D3B8-4E63-8C1B-B4FB9A3714E7}"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491236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FC6359-2867-4E20-9C18-BC862486BF9A}" type="datetime1">
              <a:rPr lang="en-CA">
                <a:solidFill>
                  <a:prstClr val="black">
                    <a:tint val="75000"/>
                  </a:prstClr>
                </a:solidFill>
              </a:rPr>
              <a:pPr>
                <a:defRPr/>
              </a:pPr>
              <a:t>2020-01-29</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7" name="Slide Number Placeholder 5"/>
          <p:cNvSpPr>
            <a:spLocks noGrp="1"/>
          </p:cNvSpPr>
          <p:nvPr>
            <p:ph type="sldNum" sz="quarter" idx="12"/>
          </p:nvPr>
        </p:nvSpPr>
        <p:spPr/>
        <p:txBody>
          <a:bodyPr/>
          <a:lstStyle>
            <a:lvl1pPr>
              <a:defRPr/>
            </a:lvl1pPr>
          </a:lstStyle>
          <a:p>
            <a:pPr>
              <a:defRPr/>
            </a:pPr>
            <a:fld id="{2336A391-C9CB-4709-8A2A-ACC0FAC0CCC8}"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4786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smtClean="0"/>
            </a:lvl1pPr>
          </a:lstStyle>
          <a:p>
            <a:pPr>
              <a:defRPr/>
            </a:pPr>
            <a:fld id="{DF96F451-CA32-4813-9F7E-DB789DE86981}"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baseline="0" smtClean="0">
                <a:solidFill>
                  <a:schemeClr val="bg1"/>
                </a:solidFill>
              </a:defRPr>
            </a:lvl1pPr>
          </a:lstStyle>
          <a:p>
            <a:pPr>
              <a:defRPr/>
            </a:pPr>
            <a:fld id="{69E84C67-88FC-493F-924F-11ED4114F67F}" type="slidenum">
              <a:rPr lang="en-CA">
                <a:solidFill>
                  <a:prstClr val="white"/>
                </a:solidFill>
              </a:rPr>
              <a:pPr>
                <a:defRPr/>
              </a:pPr>
              <a:t>‹#›</a:t>
            </a:fld>
            <a:endParaRPr lang="en-CA"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CA565031-EF54-4E34-8B17-FBC8622B578F}"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3637182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046903-FD9F-4A6D-876F-32A55900983D}" type="datetime1">
              <a:rPr lang="en-CA">
                <a:solidFill>
                  <a:prstClr val="black">
                    <a:tint val="75000"/>
                  </a:prstClr>
                </a:solidFill>
              </a:rPr>
              <a:pPr>
                <a:defRPr/>
              </a:pPr>
              <a:t>2020-01-29</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7" name="Slide Number Placeholder 5"/>
          <p:cNvSpPr>
            <a:spLocks noGrp="1"/>
          </p:cNvSpPr>
          <p:nvPr>
            <p:ph type="sldNum" sz="quarter" idx="12"/>
          </p:nvPr>
        </p:nvSpPr>
        <p:spPr/>
        <p:txBody>
          <a:bodyPr/>
          <a:lstStyle>
            <a:lvl1pPr>
              <a:defRPr/>
            </a:lvl1pPr>
          </a:lstStyle>
          <a:p>
            <a:pPr>
              <a:defRPr/>
            </a:pPr>
            <a:fld id="{51E6DCE3-2944-4D8E-9BE8-0093506F3D78}"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760238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9FDE2DEB-3AC5-4FC8-B529-12AE409C5811}"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422F936D-C4C0-4842-8AEB-8D608FF2388A}"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932366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6D29D16D-4CFE-4F22-A2F2-E6E01FD2E592}"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9315B31B-19BA-49F6-8634-F92A0AAC23D3}"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05042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045B4B-811B-4B53-AF09-67A2CA7E5260}"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12"/>
          </p:nvPr>
        </p:nvSpPr>
        <p:spPr/>
        <p:txBody>
          <a:bodyPr/>
          <a:lstStyle>
            <a:lvl1pPr>
              <a:defRPr/>
            </a:lvl1pPr>
          </a:lstStyle>
          <a:p>
            <a:pPr>
              <a:defRPr/>
            </a:pPr>
            <a:fld id="{B6638BCF-0901-4A50-8180-2AEF1347653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85277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488FA2E8-4740-4603-A068-C6EA0A2F1DB9}" type="datetime1">
              <a:rPr lang="en-CA">
                <a:solidFill>
                  <a:prstClr val="black">
                    <a:tint val="75000"/>
                  </a:prstClr>
                </a:solidFill>
              </a:rPr>
              <a:pPr>
                <a:defRPr/>
              </a:pPr>
              <a:t>2020-01-29</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7" name="Slide Number Placeholder 5"/>
          <p:cNvSpPr>
            <a:spLocks noGrp="1"/>
          </p:cNvSpPr>
          <p:nvPr>
            <p:ph type="sldNum" sz="quarter" idx="12"/>
          </p:nvPr>
        </p:nvSpPr>
        <p:spPr/>
        <p:txBody>
          <a:bodyPr/>
          <a:lstStyle>
            <a:lvl1pPr>
              <a:defRPr/>
            </a:lvl1pPr>
          </a:lstStyle>
          <a:p>
            <a:pPr>
              <a:defRPr/>
            </a:pPr>
            <a:fld id="{81A6278C-C388-4CB3-99A3-FB0B58083CC1}"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7026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8B0C3056-B7AA-41EC-B5D2-6AFE0DBFD34B}" type="datetime1">
              <a:rPr lang="en-CA">
                <a:solidFill>
                  <a:prstClr val="black">
                    <a:tint val="75000"/>
                  </a:prstClr>
                </a:solidFill>
              </a:rPr>
              <a:pPr>
                <a:defRPr/>
              </a:pPr>
              <a:t>2020-01-29</a:t>
            </a:fld>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9" name="Slide Number Placeholder 5"/>
          <p:cNvSpPr>
            <a:spLocks noGrp="1"/>
          </p:cNvSpPr>
          <p:nvPr>
            <p:ph type="sldNum" sz="quarter" idx="12"/>
          </p:nvPr>
        </p:nvSpPr>
        <p:spPr/>
        <p:txBody>
          <a:bodyPr/>
          <a:lstStyle>
            <a:lvl1pPr>
              <a:defRPr/>
            </a:lvl1pPr>
          </a:lstStyle>
          <a:p>
            <a:pPr>
              <a:defRPr/>
            </a:pPr>
            <a:fld id="{345D65B3-8977-49AE-BB4C-265C1CE13179}"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059251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B4CFFF8F-B341-4F36-9C6B-FBF357274959}" type="datetime1">
              <a:rPr lang="en-CA">
                <a:solidFill>
                  <a:prstClr val="black">
                    <a:tint val="75000"/>
                  </a:prstClr>
                </a:solidFill>
              </a:rPr>
              <a:pPr>
                <a:defRPr/>
              </a:pPr>
              <a:t>2020-01-29</a:t>
            </a:fld>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5" name="Slide Number Placeholder 5"/>
          <p:cNvSpPr>
            <a:spLocks noGrp="1"/>
          </p:cNvSpPr>
          <p:nvPr>
            <p:ph type="sldNum" sz="quarter" idx="12"/>
          </p:nvPr>
        </p:nvSpPr>
        <p:spPr/>
        <p:txBody>
          <a:bodyPr/>
          <a:lstStyle>
            <a:lvl1pPr>
              <a:defRPr/>
            </a:lvl1pPr>
          </a:lstStyle>
          <a:p>
            <a:pPr>
              <a:defRPr/>
            </a:pPr>
            <a:fld id="{AC57DD23-FE1F-45FD-9ABA-4409A969D00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58059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68D53C-1E35-411E-9C4C-7965000F6562}" type="datetime1">
              <a:rPr lang="en-CA">
                <a:solidFill>
                  <a:prstClr val="black">
                    <a:tint val="75000"/>
                  </a:prstClr>
                </a:solidFill>
              </a:rPr>
              <a:pPr>
                <a:defRPr/>
              </a:pPr>
              <a:t>2020-01-29</a:t>
            </a:fld>
            <a:endParaRPr lang="en-C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4" name="Slide Number Placeholder 5"/>
          <p:cNvSpPr>
            <a:spLocks noGrp="1"/>
          </p:cNvSpPr>
          <p:nvPr>
            <p:ph type="sldNum" sz="quarter" idx="12"/>
          </p:nvPr>
        </p:nvSpPr>
        <p:spPr/>
        <p:txBody>
          <a:bodyPr/>
          <a:lstStyle>
            <a:lvl1pPr>
              <a:defRPr/>
            </a:lvl1pPr>
          </a:lstStyle>
          <a:p>
            <a:pPr>
              <a:defRPr/>
            </a:pPr>
            <a:fld id="{21F7A14D-D3B8-4E63-8C1B-B4FB9A3714E7}"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69754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FC6359-2867-4E20-9C18-BC862486BF9A}" type="datetime1">
              <a:rPr lang="en-CA">
                <a:solidFill>
                  <a:prstClr val="black">
                    <a:tint val="75000"/>
                  </a:prstClr>
                </a:solidFill>
              </a:rPr>
              <a:pPr>
                <a:defRPr/>
              </a:pPr>
              <a:t>2020-01-29</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7" name="Slide Number Placeholder 5"/>
          <p:cNvSpPr>
            <a:spLocks noGrp="1"/>
          </p:cNvSpPr>
          <p:nvPr>
            <p:ph type="sldNum" sz="quarter" idx="12"/>
          </p:nvPr>
        </p:nvSpPr>
        <p:spPr/>
        <p:txBody>
          <a:bodyPr/>
          <a:lstStyle>
            <a:lvl1pPr>
              <a:defRPr/>
            </a:lvl1pPr>
          </a:lstStyle>
          <a:p>
            <a:pPr>
              <a:defRPr/>
            </a:pPr>
            <a:fld id="{2336A391-C9CB-4709-8A2A-ACC0FAC0CCC8}"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6591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046903-FD9F-4A6D-876F-32A55900983D}" type="datetime1">
              <a:rPr lang="en-CA">
                <a:solidFill>
                  <a:prstClr val="black">
                    <a:tint val="75000"/>
                  </a:prstClr>
                </a:solidFill>
              </a:rPr>
              <a:pPr>
                <a:defRPr/>
              </a:pPr>
              <a:t>2020-01-29</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CA">
                <a:solidFill>
                  <a:prstClr val="black">
                    <a:tint val="75000"/>
                  </a:prstClr>
                </a:solidFill>
              </a:rPr>
              <a:t>‹#›</a:t>
            </a:r>
          </a:p>
        </p:txBody>
      </p:sp>
      <p:sp>
        <p:nvSpPr>
          <p:cNvPr id="7" name="Slide Number Placeholder 5"/>
          <p:cNvSpPr>
            <a:spLocks noGrp="1"/>
          </p:cNvSpPr>
          <p:nvPr>
            <p:ph type="sldNum" sz="quarter" idx="12"/>
          </p:nvPr>
        </p:nvSpPr>
        <p:spPr/>
        <p:txBody>
          <a:bodyPr/>
          <a:lstStyle>
            <a:lvl1pPr>
              <a:defRPr/>
            </a:lvl1pPr>
          </a:lstStyle>
          <a:p>
            <a:pPr>
              <a:defRPr/>
            </a:pPr>
            <a:fld id="{51E6DCE3-2944-4D8E-9BE8-0093506F3D78}"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03294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Title Placeholder 1"/>
          <p:cNvSpPr>
            <a:spLocks noGrp="1"/>
          </p:cNvSpPr>
          <p:nvPr>
            <p:ph type="title"/>
          </p:nvPr>
        </p:nvSpPr>
        <p:spPr bwMode="auto">
          <a:xfrm>
            <a:off x="457200" y="274638"/>
            <a:ext cx="8229600"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dirty="0" smtClean="0"/>
              <a:t>Click to edit Master title style</a:t>
            </a:r>
            <a:endParaRPr lang="en-CA" dirty="0" smtClean="0"/>
          </a:p>
        </p:txBody>
      </p:sp>
      <p:sp>
        <p:nvSpPr>
          <p:cNvPr id="2052" name="Text Placeholder 2"/>
          <p:cNvSpPr>
            <a:spLocks noGrp="1"/>
          </p:cNvSpPr>
          <p:nvPr>
            <p:ph type="body" idx="1"/>
          </p:nvPr>
        </p:nvSpPr>
        <p:spPr bwMode="auto">
          <a:xfrm>
            <a:off x="457200" y="1268413"/>
            <a:ext cx="8229600" cy="485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en-CA"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3741BCA-D506-496E-BB21-078AFEF3989A}"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4677E5E-EAAC-4F32-B573-7F40B5C462F2}" type="slidenum">
              <a:rPr lang="en-CA">
                <a:solidFill>
                  <a:prstClr val="black">
                    <a:tint val="75000"/>
                  </a:prstClr>
                </a:solidFill>
              </a:rPr>
              <a:pPr>
                <a:defRPr/>
              </a:pPr>
              <a:t>‹#›</a:t>
            </a:fld>
            <a:endParaRPr lang="en-CA">
              <a:solidFill>
                <a:prstClr val="black">
                  <a:tint val="75000"/>
                </a:prstClr>
              </a:solidFill>
            </a:endParaRPr>
          </a:p>
        </p:txBody>
      </p:sp>
      <p:pic>
        <p:nvPicPr>
          <p:cNvPr id="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 y="5684569"/>
            <a:ext cx="8746225" cy="1190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536200" y="863319"/>
            <a:ext cx="7605056" cy="457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2642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b="1" kern="1200">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Calibri" pitchFamily="34" charset="0"/>
        </a:defRPr>
      </a:lvl2pPr>
      <a:lvl3pPr algn="l" rtl="0" eaLnBrk="0" fontAlgn="base" hangingPunct="0">
        <a:spcBef>
          <a:spcPct val="0"/>
        </a:spcBef>
        <a:spcAft>
          <a:spcPct val="0"/>
        </a:spcAft>
        <a:defRPr sz="4400" b="1">
          <a:solidFill>
            <a:schemeClr val="bg1"/>
          </a:solidFill>
          <a:latin typeface="Calibri" pitchFamily="34" charset="0"/>
        </a:defRPr>
      </a:lvl3pPr>
      <a:lvl4pPr algn="l" rtl="0" eaLnBrk="0" fontAlgn="base" hangingPunct="0">
        <a:spcBef>
          <a:spcPct val="0"/>
        </a:spcBef>
        <a:spcAft>
          <a:spcPct val="0"/>
        </a:spcAft>
        <a:defRPr sz="4400" b="1">
          <a:solidFill>
            <a:schemeClr val="bg1"/>
          </a:solidFill>
          <a:latin typeface="Calibri" pitchFamily="34" charset="0"/>
        </a:defRPr>
      </a:lvl4pPr>
      <a:lvl5pPr algn="l" rtl="0" eaLnBrk="0" fontAlgn="base" hangingPunct="0">
        <a:spcBef>
          <a:spcPct val="0"/>
        </a:spcBef>
        <a:spcAft>
          <a:spcPct val="0"/>
        </a:spcAft>
        <a:defRPr sz="4400" b="1">
          <a:solidFill>
            <a:schemeClr val="bg1"/>
          </a:solidFill>
          <a:latin typeface="Calibri" pitchFamily="34" charset="0"/>
        </a:defRPr>
      </a:lvl5pPr>
      <a:lvl6pPr marL="457200" algn="l" rtl="0" fontAlgn="base">
        <a:spcBef>
          <a:spcPct val="0"/>
        </a:spcBef>
        <a:spcAft>
          <a:spcPct val="0"/>
        </a:spcAft>
        <a:defRPr sz="4400" b="1">
          <a:solidFill>
            <a:schemeClr val="bg1"/>
          </a:solidFill>
          <a:latin typeface="Calibri" pitchFamily="34" charset="0"/>
        </a:defRPr>
      </a:lvl6pPr>
      <a:lvl7pPr marL="914400" algn="l" rtl="0" fontAlgn="base">
        <a:spcBef>
          <a:spcPct val="0"/>
        </a:spcBef>
        <a:spcAft>
          <a:spcPct val="0"/>
        </a:spcAft>
        <a:defRPr sz="4400" b="1">
          <a:solidFill>
            <a:schemeClr val="bg1"/>
          </a:solidFill>
          <a:latin typeface="Calibri" pitchFamily="34" charset="0"/>
        </a:defRPr>
      </a:lvl7pPr>
      <a:lvl8pPr marL="1371600" algn="l" rtl="0" fontAlgn="base">
        <a:spcBef>
          <a:spcPct val="0"/>
        </a:spcBef>
        <a:spcAft>
          <a:spcPct val="0"/>
        </a:spcAft>
        <a:defRPr sz="4400" b="1">
          <a:solidFill>
            <a:schemeClr val="bg1"/>
          </a:solidFill>
          <a:latin typeface="Calibri" pitchFamily="34" charset="0"/>
        </a:defRPr>
      </a:lvl8pPr>
      <a:lvl9pPr marL="1828800" algn="l" rtl="0" fontAlgn="base">
        <a:spcBef>
          <a:spcPct val="0"/>
        </a:spcBef>
        <a:spcAft>
          <a:spcPct val="0"/>
        </a:spcAft>
        <a:defRPr sz="44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Title Placeholder 1"/>
          <p:cNvSpPr>
            <a:spLocks noGrp="1"/>
          </p:cNvSpPr>
          <p:nvPr>
            <p:ph type="title"/>
          </p:nvPr>
        </p:nvSpPr>
        <p:spPr bwMode="auto">
          <a:xfrm>
            <a:off x="457200" y="274638"/>
            <a:ext cx="8229600"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dirty="0" smtClean="0"/>
              <a:t>Click to edit Master title style</a:t>
            </a:r>
            <a:endParaRPr lang="en-CA" dirty="0" smtClean="0"/>
          </a:p>
        </p:txBody>
      </p:sp>
      <p:sp>
        <p:nvSpPr>
          <p:cNvPr id="2052" name="Text Placeholder 2"/>
          <p:cNvSpPr>
            <a:spLocks noGrp="1"/>
          </p:cNvSpPr>
          <p:nvPr>
            <p:ph type="body" idx="1"/>
          </p:nvPr>
        </p:nvSpPr>
        <p:spPr bwMode="auto">
          <a:xfrm>
            <a:off x="457200" y="1268413"/>
            <a:ext cx="8229600" cy="485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en-CA"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3741BCA-D506-496E-BB21-078AFEF3989A}" type="datetime1">
              <a:rPr lang="en-CA">
                <a:solidFill>
                  <a:prstClr val="black">
                    <a:tint val="75000"/>
                  </a:prstClr>
                </a:solidFill>
              </a:rPr>
              <a:pPr>
                <a:defRPr/>
              </a:pPr>
              <a:t>2020-01-29</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CA">
                <a:solidFill>
                  <a:prstClr val="black">
                    <a:tint val="75000"/>
                  </a:prstClr>
                </a:solidFill>
              </a:rPr>
              <a: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4677E5E-EAAC-4F32-B573-7F40B5C462F2}" type="slidenum">
              <a:rPr lang="en-CA">
                <a:solidFill>
                  <a:prstClr val="black">
                    <a:tint val="75000"/>
                  </a:prstClr>
                </a:solidFill>
              </a:rPr>
              <a:pPr>
                <a:defRPr/>
              </a:pPr>
              <a:t>‹#›</a:t>
            </a:fld>
            <a:endParaRPr lang="en-CA">
              <a:solidFill>
                <a:prstClr val="black">
                  <a:tint val="75000"/>
                </a:prstClr>
              </a:solidFill>
            </a:endParaRPr>
          </a:p>
        </p:txBody>
      </p:sp>
      <p:pic>
        <p:nvPicPr>
          <p:cNvPr id="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 y="5684569"/>
            <a:ext cx="8746225" cy="1190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536200" y="863319"/>
            <a:ext cx="7605056" cy="457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19211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b="1" kern="1200">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Calibri" pitchFamily="34" charset="0"/>
        </a:defRPr>
      </a:lvl2pPr>
      <a:lvl3pPr algn="l" rtl="0" eaLnBrk="0" fontAlgn="base" hangingPunct="0">
        <a:spcBef>
          <a:spcPct val="0"/>
        </a:spcBef>
        <a:spcAft>
          <a:spcPct val="0"/>
        </a:spcAft>
        <a:defRPr sz="4400" b="1">
          <a:solidFill>
            <a:schemeClr val="bg1"/>
          </a:solidFill>
          <a:latin typeface="Calibri" pitchFamily="34" charset="0"/>
        </a:defRPr>
      </a:lvl3pPr>
      <a:lvl4pPr algn="l" rtl="0" eaLnBrk="0" fontAlgn="base" hangingPunct="0">
        <a:spcBef>
          <a:spcPct val="0"/>
        </a:spcBef>
        <a:spcAft>
          <a:spcPct val="0"/>
        </a:spcAft>
        <a:defRPr sz="4400" b="1">
          <a:solidFill>
            <a:schemeClr val="bg1"/>
          </a:solidFill>
          <a:latin typeface="Calibri" pitchFamily="34" charset="0"/>
        </a:defRPr>
      </a:lvl4pPr>
      <a:lvl5pPr algn="l" rtl="0" eaLnBrk="0" fontAlgn="base" hangingPunct="0">
        <a:spcBef>
          <a:spcPct val="0"/>
        </a:spcBef>
        <a:spcAft>
          <a:spcPct val="0"/>
        </a:spcAft>
        <a:defRPr sz="4400" b="1">
          <a:solidFill>
            <a:schemeClr val="bg1"/>
          </a:solidFill>
          <a:latin typeface="Calibri" pitchFamily="34" charset="0"/>
        </a:defRPr>
      </a:lvl5pPr>
      <a:lvl6pPr marL="457200" algn="l" rtl="0" fontAlgn="base">
        <a:spcBef>
          <a:spcPct val="0"/>
        </a:spcBef>
        <a:spcAft>
          <a:spcPct val="0"/>
        </a:spcAft>
        <a:defRPr sz="4400" b="1">
          <a:solidFill>
            <a:schemeClr val="bg1"/>
          </a:solidFill>
          <a:latin typeface="Calibri" pitchFamily="34" charset="0"/>
        </a:defRPr>
      </a:lvl6pPr>
      <a:lvl7pPr marL="914400" algn="l" rtl="0" fontAlgn="base">
        <a:spcBef>
          <a:spcPct val="0"/>
        </a:spcBef>
        <a:spcAft>
          <a:spcPct val="0"/>
        </a:spcAft>
        <a:defRPr sz="4400" b="1">
          <a:solidFill>
            <a:schemeClr val="bg1"/>
          </a:solidFill>
          <a:latin typeface="Calibri" pitchFamily="34" charset="0"/>
        </a:defRPr>
      </a:lvl7pPr>
      <a:lvl8pPr marL="1371600" algn="l" rtl="0" fontAlgn="base">
        <a:spcBef>
          <a:spcPct val="0"/>
        </a:spcBef>
        <a:spcAft>
          <a:spcPct val="0"/>
        </a:spcAft>
        <a:defRPr sz="4400" b="1">
          <a:solidFill>
            <a:schemeClr val="bg1"/>
          </a:solidFill>
          <a:latin typeface="Calibri" pitchFamily="34" charset="0"/>
        </a:defRPr>
      </a:lvl8pPr>
      <a:lvl9pPr marL="1828800" algn="l" rtl="0" fontAlgn="base">
        <a:spcBef>
          <a:spcPct val="0"/>
        </a:spcBef>
        <a:spcAft>
          <a:spcPct val="0"/>
        </a:spcAft>
        <a:defRPr sz="44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25538"/>
          </a:xfrm>
        </p:spPr>
        <p:txBody>
          <a:bodyPr/>
          <a:lstStyle/>
          <a:p>
            <a:r>
              <a:rPr lang="en-US" dirty="0" smtClean="0">
                <a:solidFill>
                  <a:prstClr val="black"/>
                </a:solidFill>
              </a:rPr>
              <a:t>The 2019 </a:t>
            </a:r>
            <a:r>
              <a:rPr lang="en-US" dirty="0" smtClean="0">
                <a:solidFill>
                  <a:prstClr val="black"/>
                </a:solidFill>
              </a:rPr>
              <a:t>APTLD UPDATE</a:t>
            </a:r>
            <a:endParaRPr lang="ru-RU" dirty="0"/>
          </a:p>
        </p:txBody>
      </p:sp>
      <p:sp>
        <p:nvSpPr>
          <p:cNvPr id="3" name="Объект 2"/>
          <p:cNvSpPr>
            <a:spLocks noGrp="1"/>
          </p:cNvSpPr>
          <p:nvPr>
            <p:ph idx="1"/>
          </p:nvPr>
        </p:nvSpPr>
        <p:spPr/>
        <p:txBody>
          <a:bodyPr/>
          <a:lstStyle/>
          <a:p>
            <a:r>
              <a:rPr lang="en-US" dirty="0" smtClean="0"/>
              <a:t>A</a:t>
            </a:r>
            <a:endParaRPr lang="ru-RU" dirty="0"/>
          </a:p>
        </p:txBody>
      </p:sp>
      <p:sp>
        <p:nvSpPr>
          <p:cNvPr id="4" name="Номер слайда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1</a:t>
            </a:fld>
            <a:endParaRPr lang="en-CA">
              <a:solidFill>
                <a:prstClr val="black">
                  <a:tint val="75000"/>
                </a:prstClr>
              </a:solidFill>
            </a:endParaRPr>
          </a:p>
        </p:txBody>
      </p:sp>
      <p:sp>
        <p:nvSpPr>
          <p:cNvPr id="5" name="TextBox 4"/>
          <p:cNvSpPr txBox="1"/>
          <p:nvPr/>
        </p:nvSpPr>
        <p:spPr>
          <a:xfrm>
            <a:off x="179512" y="1379834"/>
            <a:ext cx="8964488" cy="2554545"/>
          </a:xfrm>
          <a:prstGeom prst="rect">
            <a:avLst/>
          </a:prstGeom>
          <a:noFill/>
        </p:spPr>
        <p:txBody>
          <a:bodyPr wrap="square" rtlCol="0">
            <a:spAutoFit/>
          </a:bodyPr>
          <a:lstStyle/>
          <a:p>
            <a:pPr fontAlgn="base">
              <a:spcBef>
                <a:spcPct val="0"/>
              </a:spcBef>
              <a:spcAft>
                <a:spcPct val="0"/>
              </a:spcAft>
            </a:pPr>
            <a:r>
              <a:rPr lang="en-US" sz="3200" dirty="0">
                <a:solidFill>
                  <a:prstClr val="black"/>
                </a:solidFill>
                <a:cs typeface="Arial" charset="0"/>
              </a:rPr>
              <a:t> </a:t>
            </a:r>
            <a:endParaRPr lang="en-US" sz="3200" dirty="0" smtClean="0">
              <a:solidFill>
                <a:prstClr val="black"/>
              </a:solidFill>
              <a:cs typeface="Arial" charset="0"/>
            </a:endParaRPr>
          </a:p>
          <a:p>
            <a:pPr fontAlgn="base">
              <a:spcBef>
                <a:spcPct val="0"/>
              </a:spcBef>
              <a:spcAft>
                <a:spcPct val="0"/>
              </a:spcAft>
            </a:pPr>
            <a:r>
              <a:rPr lang="en-US" sz="3200" dirty="0" smtClean="0">
                <a:solidFill>
                  <a:prstClr val="black"/>
                </a:solidFill>
                <a:cs typeface="Arial" charset="0"/>
              </a:rPr>
              <a:t>A presentation for the AP* Retreat</a:t>
            </a:r>
            <a:endParaRPr lang="en-US" sz="3200" dirty="0" smtClean="0">
              <a:solidFill>
                <a:prstClr val="black"/>
              </a:solidFill>
              <a:cs typeface="Arial" charset="0"/>
            </a:endParaRPr>
          </a:p>
          <a:p>
            <a:pPr fontAlgn="base">
              <a:spcBef>
                <a:spcPct val="0"/>
              </a:spcBef>
              <a:spcAft>
                <a:spcPct val="0"/>
              </a:spcAft>
            </a:pPr>
            <a:r>
              <a:rPr lang="en-US" sz="3200" dirty="0" smtClean="0">
                <a:solidFill>
                  <a:prstClr val="black"/>
                </a:solidFill>
                <a:cs typeface="Arial" charset="0"/>
              </a:rPr>
              <a:t>Melbourne, Australia, </a:t>
            </a:r>
            <a:r>
              <a:rPr lang="en-US" sz="3200" dirty="0" smtClean="0">
                <a:solidFill>
                  <a:prstClr val="black"/>
                </a:solidFill>
                <a:cs typeface="Arial" charset="0"/>
              </a:rPr>
              <a:t>17 </a:t>
            </a:r>
            <a:r>
              <a:rPr lang="en-US" sz="3200" dirty="0" smtClean="0">
                <a:solidFill>
                  <a:prstClr val="black"/>
                </a:solidFill>
                <a:cs typeface="Arial" charset="0"/>
              </a:rPr>
              <a:t>February 2020</a:t>
            </a:r>
          </a:p>
          <a:p>
            <a:pPr fontAlgn="base">
              <a:spcBef>
                <a:spcPct val="0"/>
              </a:spcBef>
              <a:spcAft>
                <a:spcPct val="0"/>
              </a:spcAft>
            </a:pPr>
            <a:endParaRPr lang="en-US" sz="3200" dirty="0">
              <a:solidFill>
                <a:prstClr val="black"/>
              </a:solidFill>
              <a:cs typeface="Arial" charset="0"/>
            </a:endParaRPr>
          </a:p>
          <a:p>
            <a:pPr fontAlgn="base">
              <a:spcBef>
                <a:spcPct val="0"/>
              </a:spcBef>
              <a:spcAft>
                <a:spcPct val="0"/>
              </a:spcAft>
            </a:pPr>
            <a:r>
              <a:rPr lang="en-US" sz="3200" dirty="0" err="1" smtClean="0">
                <a:solidFill>
                  <a:prstClr val="black"/>
                </a:solidFill>
                <a:cs typeface="Arial" charset="0"/>
              </a:rPr>
              <a:t>Hiro</a:t>
            </a:r>
            <a:r>
              <a:rPr lang="en-US" sz="3200" dirty="0" smtClean="0">
                <a:solidFill>
                  <a:prstClr val="black"/>
                </a:solidFill>
                <a:cs typeface="Arial" charset="0"/>
              </a:rPr>
              <a:t> </a:t>
            </a:r>
            <a:r>
              <a:rPr lang="en-US" sz="3200" dirty="0" err="1" smtClean="0">
                <a:solidFill>
                  <a:prstClr val="black"/>
                </a:solidFill>
                <a:cs typeface="Arial" charset="0"/>
              </a:rPr>
              <a:t>Hotta</a:t>
            </a:r>
            <a:endParaRPr lang="ru-RU" sz="3200" dirty="0">
              <a:solidFill>
                <a:prstClr val="black"/>
              </a:solidFill>
              <a:cs typeface="Arial" charset="0"/>
            </a:endParaRPr>
          </a:p>
        </p:txBody>
      </p:sp>
    </p:spTree>
    <p:extLst>
      <p:ext uri="{BB962C8B-B14F-4D97-AF65-F5344CB8AC3E}">
        <p14:creationId xmlns:p14="http://schemas.microsoft.com/office/powerpoint/2010/main" val="90944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579296" cy="1125538"/>
          </a:xfrm>
        </p:spPr>
        <p:txBody>
          <a:bodyPr/>
          <a:lstStyle/>
          <a:p>
            <a:r>
              <a:rPr lang="en-US" dirty="0" smtClean="0">
                <a:solidFill>
                  <a:prstClr val="black"/>
                </a:solidFill>
              </a:rPr>
              <a:t>Expansion and Outreach</a:t>
            </a:r>
            <a:endParaRPr lang="ru-RU" dirty="0"/>
          </a:p>
        </p:txBody>
      </p:sp>
      <p:sp>
        <p:nvSpPr>
          <p:cNvPr id="4" name="Номер слайда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2</a:t>
            </a:fld>
            <a:endParaRPr lang="en-CA">
              <a:solidFill>
                <a:prstClr val="black">
                  <a:tint val="75000"/>
                </a:prstClr>
              </a:solidFill>
            </a:endParaRPr>
          </a:p>
        </p:txBody>
      </p:sp>
      <p:sp>
        <p:nvSpPr>
          <p:cNvPr id="5" name="TextBox 4"/>
          <p:cNvSpPr txBox="1"/>
          <p:nvPr/>
        </p:nvSpPr>
        <p:spPr>
          <a:xfrm>
            <a:off x="473670" y="1379835"/>
            <a:ext cx="8272555" cy="584775"/>
          </a:xfrm>
          <a:prstGeom prst="rect">
            <a:avLst/>
          </a:prstGeom>
          <a:noFill/>
        </p:spPr>
        <p:txBody>
          <a:bodyPr wrap="square" rtlCol="0">
            <a:spAutoFit/>
          </a:bodyPr>
          <a:lstStyle/>
          <a:p>
            <a:pPr fontAlgn="base">
              <a:spcBef>
                <a:spcPct val="0"/>
              </a:spcBef>
              <a:spcAft>
                <a:spcPct val="0"/>
              </a:spcAft>
            </a:pPr>
            <a:r>
              <a:rPr lang="en-US" sz="3200" dirty="0">
                <a:solidFill>
                  <a:prstClr val="black"/>
                </a:solidFill>
                <a:cs typeface="Arial" charset="0"/>
              </a:rPr>
              <a:t> </a:t>
            </a:r>
            <a:endParaRPr lang="ru-RU" sz="3200" dirty="0">
              <a:solidFill>
                <a:prstClr val="black"/>
              </a:solidFill>
              <a:cs typeface="Arial" charset="0"/>
            </a:endParaRPr>
          </a:p>
        </p:txBody>
      </p:sp>
      <p:sp>
        <p:nvSpPr>
          <p:cNvPr id="3" name="Объект 2"/>
          <p:cNvSpPr>
            <a:spLocks noGrp="1"/>
          </p:cNvSpPr>
          <p:nvPr>
            <p:ph idx="1"/>
          </p:nvPr>
        </p:nvSpPr>
        <p:spPr>
          <a:xfrm flipH="1">
            <a:off x="8686799" y="6080443"/>
            <a:ext cx="59425" cy="45719"/>
          </a:xfrm>
        </p:spPr>
        <p:txBody>
          <a:bodyPr/>
          <a:lstStyle/>
          <a:p>
            <a:r>
              <a:rPr lang="en-US" dirty="0" smtClean="0"/>
              <a:t>. </a:t>
            </a:r>
            <a:endParaRPr lang="ru-RU" dirty="0"/>
          </a:p>
        </p:txBody>
      </p:sp>
      <p:sp>
        <p:nvSpPr>
          <p:cNvPr id="6" name="TextBox 5"/>
          <p:cNvSpPr txBox="1"/>
          <p:nvPr/>
        </p:nvSpPr>
        <p:spPr>
          <a:xfrm>
            <a:off x="251520" y="1052736"/>
            <a:ext cx="8640960" cy="3293209"/>
          </a:xfrm>
          <a:prstGeom prst="rect">
            <a:avLst/>
          </a:prstGeom>
          <a:noFill/>
        </p:spPr>
        <p:txBody>
          <a:bodyPr wrap="square" rtlCol="0">
            <a:spAutoFit/>
          </a:bodyPr>
          <a:lstStyle/>
          <a:p>
            <a:pPr marL="285750" indent="-285750">
              <a:buFont typeface="Wingdings" pitchFamily="2" charset="2"/>
              <a:buChar char="Ø"/>
            </a:pPr>
            <a:r>
              <a:rPr lang="en-US" sz="2400" dirty="0" smtClean="0">
                <a:latin typeface="Times New Roman" pitchFamily="18" charset="0"/>
                <a:cs typeface="Times New Roman" pitchFamily="18" charset="0"/>
              </a:rPr>
              <a:t>4 new members over the year</a:t>
            </a:r>
          </a:p>
          <a:p>
            <a:pPr marL="342900" indent="-342900">
              <a:buFont typeface="Wingdings" pitchFamily="2" charset="2"/>
              <a:buChar char="§"/>
            </a:pPr>
            <a:r>
              <a:rPr lang="en-US" sz="2400" dirty="0" smtClean="0">
                <a:latin typeface="Times New Roman" pitchFamily="18" charset="0"/>
                <a:cs typeface="Times New Roman" pitchFamily="18" charset="0"/>
              </a:rPr>
              <a:t>.AZ (Azerbaijan) –Ordinary</a:t>
            </a:r>
          </a:p>
          <a:p>
            <a:pPr marL="342900" indent="-342900">
              <a:buFont typeface="Wingdings" pitchFamily="2" charset="2"/>
              <a:buChar char="§"/>
            </a:pPr>
            <a:r>
              <a:rPr lang="en-US" sz="2400" dirty="0" smtClean="0">
                <a:latin typeface="Times New Roman" pitchFamily="18" charset="0"/>
                <a:cs typeface="Times New Roman" pitchFamily="18" charset="0"/>
              </a:rPr>
              <a:t>.BD (Bangladesh)- Ordinary</a:t>
            </a:r>
          </a:p>
          <a:p>
            <a:pPr marL="342900" indent="-342900">
              <a:buFont typeface="Wingdings" pitchFamily="2" charset="2"/>
              <a:buChar char="§"/>
            </a:pPr>
            <a:r>
              <a:rPr lang="en-US" sz="2400" dirty="0" smtClean="0">
                <a:latin typeface="Times New Roman" pitchFamily="18" charset="0"/>
                <a:cs typeface="Times New Roman" pitchFamily="18" charset="0"/>
              </a:rPr>
              <a:t>.PW (Palau) -Ordinary</a:t>
            </a:r>
          </a:p>
          <a:p>
            <a:pPr marL="342900" indent="-342900">
              <a:buFont typeface="Wingdings" pitchFamily="2" charset="2"/>
              <a:buChar char="§"/>
            </a:pPr>
            <a:r>
              <a:rPr lang="en-US" sz="2400" dirty="0" smtClean="0">
                <a:latin typeface="Times New Roman" pitchFamily="18" charset="0"/>
                <a:cs typeface="Times New Roman" pitchFamily="18" charset="0"/>
              </a:rPr>
              <a:t>Ministry of Communications of Palau –Associate</a:t>
            </a:r>
          </a:p>
          <a:p>
            <a:pPr marL="342900" indent="-342900">
              <a:buFont typeface="Wingdings" pitchFamily="2" charset="2"/>
              <a:buChar char="Ø"/>
            </a:pPr>
            <a:r>
              <a:rPr lang="en-US" sz="2400" dirty="0" smtClean="0">
                <a:latin typeface="Times New Roman" pitchFamily="18" charset="0"/>
                <a:cs typeface="Times New Roman" pitchFamily="18" charset="0"/>
              </a:rPr>
              <a:t>A pro-active attempts to reach out to Bahrain, Bhutan, Guam Kiribati, Kuwait, Maldives, the Marshall Islands, Myanmar</a:t>
            </a:r>
          </a:p>
          <a:p>
            <a:endParaRPr lang="en-US" sz="2000" dirty="0" smtClean="0">
              <a:latin typeface="Times New Roman" pitchFamily="18" charset="0"/>
              <a:cs typeface="Times New Roman" pitchFamily="18" charset="0"/>
            </a:endParaRPr>
          </a:p>
          <a:p>
            <a:pPr marL="342900" indent="-342900">
              <a:buAutoNum type="arabicPeriod"/>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45737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579296" cy="1125538"/>
          </a:xfrm>
        </p:spPr>
        <p:txBody>
          <a:bodyPr/>
          <a:lstStyle/>
          <a:p>
            <a:r>
              <a:rPr lang="en-US" dirty="0" smtClean="0">
                <a:solidFill>
                  <a:prstClr val="black"/>
                </a:solidFill>
              </a:rPr>
              <a:t>Services to Members</a:t>
            </a:r>
            <a:endParaRPr lang="ru-RU" dirty="0"/>
          </a:p>
        </p:txBody>
      </p:sp>
      <p:sp>
        <p:nvSpPr>
          <p:cNvPr id="4" name="Номер слайда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3</a:t>
            </a:fld>
            <a:endParaRPr lang="en-CA">
              <a:solidFill>
                <a:prstClr val="black">
                  <a:tint val="75000"/>
                </a:prstClr>
              </a:solidFill>
            </a:endParaRPr>
          </a:p>
        </p:txBody>
      </p:sp>
      <p:sp>
        <p:nvSpPr>
          <p:cNvPr id="5" name="TextBox 4"/>
          <p:cNvSpPr txBox="1"/>
          <p:nvPr/>
        </p:nvSpPr>
        <p:spPr>
          <a:xfrm>
            <a:off x="473670" y="1379835"/>
            <a:ext cx="8272555" cy="584775"/>
          </a:xfrm>
          <a:prstGeom prst="rect">
            <a:avLst/>
          </a:prstGeom>
          <a:noFill/>
        </p:spPr>
        <p:txBody>
          <a:bodyPr wrap="square" rtlCol="0">
            <a:spAutoFit/>
          </a:bodyPr>
          <a:lstStyle/>
          <a:p>
            <a:pPr fontAlgn="base">
              <a:spcBef>
                <a:spcPct val="0"/>
              </a:spcBef>
              <a:spcAft>
                <a:spcPct val="0"/>
              </a:spcAft>
            </a:pPr>
            <a:r>
              <a:rPr lang="en-US" sz="3200" dirty="0">
                <a:solidFill>
                  <a:prstClr val="black"/>
                </a:solidFill>
                <a:cs typeface="Arial" charset="0"/>
              </a:rPr>
              <a:t> </a:t>
            </a:r>
            <a:endParaRPr lang="ru-RU" sz="3200" dirty="0">
              <a:solidFill>
                <a:prstClr val="black"/>
              </a:solidFill>
              <a:cs typeface="Arial" charset="0"/>
            </a:endParaRPr>
          </a:p>
        </p:txBody>
      </p:sp>
      <p:sp>
        <p:nvSpPr>
          <p:cNvPr id="3" name="Объект 2"/>
          <p:cNvSpPr>
            <a:spLocks noGrp="1"/>
          </p:cNvSpPr>
          <p:nvPr>
            <p:ph idx="1"/>
          </p:nvPr>
        </p:nvSpPr>
        <p:spPr>
          <a:xfrm flipH="1">
            <a:off x="8686799" y="6080443"/>
            <a:ext cx="59425" cy="45719"/>
          </a:xfrm>
        </p:spPr>
        <p:txBody>
          <a:bodyPr/>
          <a:lstStyle/>
          <a:p>
            <a:r>
              <a:rPr lang="en-US" dirty="0" smtClean="0"/>
              <a:t>. </a:t>
            </a:r>
            <a:endParaRPr lang="ru-RU" dirty="0"/>
          </a:p>
        </p:txBody>
      </p:sp>
      <p:sp>
        <p:nvSpPr>
          <p:cNvPr id="6" name="TextBox 5"/>
          <p:cNvSpPr txBox="1"/>
          <p:nvPr/>
        </p:nvSpPr>
        <p:spPr>
          <a:xfrm>
            <a:off x="0" y="1052736"/>
            <a:ext cx="9144000" cy="4154984"/>
          </a:xfrm>
          <a:prstGeom prst="rect">
            <a:avLst/>
          </a:prstGeom>
          <a:noFill/>
        </p:spPr>
        <p:txBody>
          <a:bodyPr wrap="square" rtlCol="0">
            <a:spAutoFit/>
          </a:bodyPr>
          <a:lstStyle/>
          <a:p>
            <a:pPr marL="285750" indent="-285750">
              <a:buFont typeface="Wingdings" pitchFamily="2" charset="2"/>
              <a:buChar char="Ø"/>
            </a:pPr>
            <a:r>
              <a:rPr lang="en-US" sz="2000" dirty="0" smtClean="0">
                <a:latin typeface="Times New Roman" pitchFamily="18" charset="0"/>
                <a:cs typeface="Times New Roman" pitchFamily="18" charset="0"/>
              </a:rPr>
              <a:t>Surveys: </a:t>
            </a:r>
          </a:p>
          <a:p>
            <a:pPr marL="285750" indent="-285750">
              <a:buFont typeface="Arial" pitchFamily="34" charset="0"/>
              <a:buChar char="•"/>
            </a:pPr>
            <a:r>
              <a:rPr lang="en-US" sz="2000" dirty="0" smtClean="0">
                <a:latin typeface="Times New Roman" pitchFamily="18" charset="0"/>
                <a:cs typeface="Times New Roman" pitchFamily="18" charset="0"/>
              </a:rPr>
              <a:t>5 across Membership</a:t>
            </a:r>
          </a:p>
          <a:p>
            <a:pPr marL="285750" indent="-285750">
              <a:buFont typeface="Arial" pitchFamily="34" charset="0"/>
              <a:buChar char="•"/>
            </a:pPr>
            <a:r>
              <a:rPr lang="en-US" sz="2000" dirty="0" smtClean="0">
                <a:latin typeface="Times New Roman" pitchFamily="18" charset="0"/>
                <a:cs typeface="Times New Roman" pitchFamily="18" charset="0"/>
              </a:rPr>
              <a:t>4 across the Board</a:t>
            </a:r>
          </a:p>
          <a:p>
            <a:pPr marL="285750" indent="-285750">
              <a:buFont typeface="Arial" pitchFamily="34" charset="0"/>
              <a:buChar char="•"/>
            </a:pPr>
            <a:r>
              <a:rPr lang="en-US" sz="2000" dirty="0" smtClean="0">
                <a:latin typeface="Times New Roman" pitchFamily="18" charset="0"/>
                <a:cs typeface="Times New Roman" pitchFamily="18" charset="0"/>
              </a:rPr>
              <a:t>polls for pre-Meeting training sessions</a:t>
            </a:r>
          </a:p>
          <a:p>
            <a:pPr marL="342900" indent="-342900">
              <a:buFont typeface="Wingdings" pitchFamily="2" charset="2"/>
              <a:buChar char="Ø"/>
            </a:pPr>
            <a:r>
              <a:rPr lang="en-US" sz="2000" dirty="0" smtClean="0">
                <a:latin typeface="Times New Roman" pitchFamily="18" charset="0"/>
                <a:cs typeface="Times New Roman" pitchFamily="18" charset="0"/>
              </a:rPr>
              <a:t>Regular updates on the aptld.org website, social media, and </a:t>
            </a:r>
            <a:r>
              <a:rPr lang="en-US" sz="2000" dirty="0" err="1" smtClean="0">
                <a:latin typeface="Times New Roman" pitchFamily="18" charset="0"/>
                <a:cs typeface="Times New Roman" pitchFamily="18" charset="0"/>
              </a:rPr>
              <a:t>WhatsApp</a:t>
            </a:r>
            <a:endParaRPr lang="en-US" sz="2000" dirty="0" smtClean="0">
              <a:latin typeface="Times New Roman" pitchFamily="18" charset="0"/>
              <a:cs typeface="Times New Roman" pitchFamily="18" charset="0"/>
            </a:endParaRPr>
          </a:p>
          <a:p>
            <a:pPr marL="285750" indent="-285750">
              <a:buFont typeface="Wingdings" pitchFamily="2" charset="2"/>
              <a:buChar char="Ø"/>
            </a:pPr>
            <a:r>
              <a:rPr lang="en-US" sz="2000" dirty="0" smtClean="0">
                <a:latin typeface="Times New Roman" pitchFamily="18" charset="0"/>
                <a:cs typeface="Times New Roman" pitchFamily="18" charset="0"/>
              </a:rPr>
              <a:t>Monthly data &amp; statistics updates on the dedicated website</a:t>
            </a:r>
          </a:p>
          <a:p>
            <a:pPr marL="285750" indent="-285750">
              <a:buFont typeface="Wingdings" pitchFamily="2" charset="2"/>
              <a:buChar char="Ø"/>
            </a:pPr>
            <a:r>
              <a:rPr lang="en-US" sz="2000" dirty="0" smtClean="0">
                <a:latin typeface="Times New Roman" pitchFamily="18" charset="0"/>
                <a:cs typeface="Times New Roman" pitchFamily="18" charset="0"/>
              </a:rPr>
              <a:t>Regular reporting from major </a:t>
            </a:r>
            <a:r>
              <a:rPr lang="en-US" sz="2000" dirty="0" err="1" smtClean="0">
                <a:latin typeface="Times New Roman" pitchFamily="18" charset="0"/>
                <a:cs typeface="Times New Roman" pitchFamily="18" charset="0"/>
              </a:rPr>
              <a:t>fora</a:t>
            </a:r>
            <a:endParaRPr lang="en-US" sz="2000" dirty="0" smtClean="0">
              <a:latin typeface="Times New Roman" pitchFamily="18" charset="0"/>
              <a:cs typeface="Times New Roman" pitchFamily="18" charset="0"/>
            </a:endParaRPr>
          </a:p>
          <a:p>
            <a:pPr marL="285750" indent="-285750">
              <a:buFont typeface="Wingdings" pitchFamily="2" charset="2"/>
              <a:buChar char="Ø"/>
            </a:pPr>
            <a:r>
              <a:rPr lang="en-US" sz="2000" dirty="0" smtClean="0">
                <a:latin typeface="Times New Roman" pitchFamily="18" charset="0"/>
                <a:cs typeface="Times New Roman" pitchFamily="18" charset="0"/>
              </a:rPr>
              <a:t>2 biannual Members Meetings</a:t>
            </a:r>
          </a:p>
          <a:p>
            <a:pPr marL="342900" indent="-342900">
              <a:buFont typeface="Wingdings" pitchFamily="2" charset="2"/>
              <a:buChar char="Ø"/>
            </a:pPr>
            <a:r>
              <a:rPr lang="en-US" sz="2000" dirty="0" smtClean="0">
                <a:latin typeface="Times New Roman" pitchFamily="18" charset="0"/>
                <a:cs typeface="Times New Roman" pitchFamily="18" charset="0"/>
              </a:rPr>
              <a:t>Fellowships</a:t>
            </a:r>
            <a:r>
              <a:rPr lang="en-US" sz="2000" dirty="0" smtClean="0">
                <a:latin typeface="Times New Roman" pitchFamily="18" charset="0"/>
                <a:cs typeface="Times New Roman" pitchFamily="18" charset="0"/>
              </a:rPr>
              <a:t>, Technical Assistance &amp; Capacity Building (to be discussed below)</a:t>
            </a:r>
          </a:p>
          <a:p>
            <a:pPr marL="342900" indent="-342900">
              <a:buFont typeface="Wingdings" pitchFamily="2" charset="2"/>
              <a:buChar char="Ø"/>
            </a:pPr>
            <a:r>
              <a:rPr lang="en-US" sz="2000" dirty="0" smtClean="0">
                <a:latin typeface="Times New Roman" pitchFamily="18" charset="0"/>
                <a:cs typeface="Times New Roman" pitchFamily="18" charset="0"/>
              </a:rPr>
              <a:t>Facilitation of bilateral and </a:t>
            </a:r>
            <a:r>
              <a:rPr lang="en-US" sz="2000" dirty="0">
                <a:latin typeface="Times New Roman" pitchFamily="18" charset="0"/>
                <a:cs typeface="Times New Roman" pitchFamily="18" charset="0"/>
              </a:rPr>
              <a:t>multilateral </a:t>
            </a:r>
            <a:r>
              <a:rPr lang="en-US" sz="2000" dirty="0" smtClean="0">
                <a:latin typeface="Times New Roman" pitchFamily="18" charset="0"/>
                <a:cs typeface="Times New Roman" pitchFamily="18" charset="0"/>
              </a:rPr>
              <a:t>projects (</a:t>
            </a:r>
            <a:r>
              <a:rPr lang="en-US" sz="2000" dirty="0">
                <a:latin typeface="Times New Roman" pitchFamily="18" charset="0"/>
                <a:cs typeface="Times New Roman" pitchFamily="18" charset="0"/>
              </a:rPr>
              <a:t>to be discussed below)</a:t>
            </a:r>
          </a:p>
          <a:p>
            <a:pPr marL="342900" indent="-342900">
              <a:buFont typeface="Wingdings" pitchFamily="2" charset="2"/>
              <a:buChar char="Ø"/>
            </a:pPr>
            <a:endParaRPr lang="en-US" sz="24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marL="342900" indent="-342900">
              <a:buAutoNum type="arabicPeriod"/>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874367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049805" cy="1125538"/>
          </a:xfrm>
        </p:spPr>
        <p:txBody>
          <a:bodyPr/>
          <a:lstStyle/>
          <a:p>
            <a:pPr algn="l"/>
            <a:r>
              <a:rPr lang="en-US" sz="3600" dirty="0" smtClean="0">
                <a:solidFill>
                  <a:schemeClr val="tx1"/>
                </a:solidFill>
              </a:rPr>
              <a:t>Capacity Building</a:t>
            </a:r>
            <a:endParaRPr lang="en-US" sz="3600" dirty="0">
              <a:solidFill>
                <a:schemeClr val="tx1"/>
              </a:solidFill>
            </a:endParaRPr>
          </a:p>
        </p:txBody>
      </p:sp>
      <p:sp>
        <p:nvSpPr>
          <p:cNvPr id="3" name="Content Placeholder 2"/>
          <p:cNvSpPr>
            <a:spLocks noGrp="1"/>
          </p:cNvSpPr>
          <p:nvPr>
            <p:ph idx="1"/>
          </p:nvPr>
        </p:nvSpPr>
        <p:spPr>
          <a:xfrm>
            <a:off x="0" y="1052737"/>
            <a:ext cx="9144001" cy="4577218"/>
          </a:xfrm>
        </p:spPr>
        <p:txBody>
          <a:bodyPr/>
          <a:lstStyle/>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Fellowships:</a:t>
            </a:r>
          </a:p>
          <a:p>
            <a:pPr eaLnBrk="1" hangingPunct="1">
              <a:buFont typeface="Wingdings" pitchFamily="2" charset="2"/>
              <a:buChar char="§"/>
            </a:pPr>
            <a:r>
              <a:rPr lang="en-US" sz="2000" dirty="0" smtClean="0">
                <a:solidFill>
                  <a:schemeClr val="tx1"/>
                </a:solidFill>
                <a:latin typeface="Times New Roman" pitchFamily="18" charset="0"/>
                <a:cs typeface="Times New Roman" pitchFamily="18" charset="0"/>
              </a:rPr>
              <a:t>2 </a:t>
            </a:r>
            <a:r>
              <a:rPr lang="en-US" sz="2000" dirty="0" smtClean="0">
                <a:solidFill>
                  <a:schemeClr val="tx1"/>
                </a:solidFill>
                <a:latin typeface="Times New Roman" pitchFamily="18" charset="0"/>
                <a:cs typeface="Times New Roman" pitchFamily="18" charset="0"/>
              </a:rPr>
              <a:t>new ones: to ICANN and the Executive ones</a:t>
            </a:r>
          </a:p>
          <a:p>
            <a:pPr eaLnBrk="1" hangingPunct="1">
              <a:buFont typeface="Wingdings" pitchFamily="2" charset="2"/>
              <a:buChar char="§"/>
            </a:pPr>
            <a:r>
              <a:rPr lang="en-US" sz="2000" dirty="0" smtClean="0">
                <a:solidFill>
                  <a:schemeClr val="tx1"/>
                </a:solidFill>
                <a:latin typeface="Times New Roman" pitchFamily="18" charset="0"/>
                <a:cs typeface="Times New Roman" pitchFamily="18" charset="0"/>
              </a:rPr>
              <a:t>7 regular </a:t>
            </a:r>
            <a:r>
              <a:rPr lang="en-US" sz="2000" dirty="0">
                <a:solidFill>
                  <a:schemeClr val="tx1"/>
                </a:solidFill>
                <a:latin typeface="Times New Roman" pitchFamily="18" charset="0"/>
                <a:cs typeface="Times New Roman" pitchFamily="18" charset="0"/>
              </a:rPr>
              <a:t>Fellowships </a:t>
            </a:r>
            <a:r>
              <a:rPr lang="en-US" sz="2000" dirty="0" smtClean="0">
                <a:solidFill>
                  <a:schemeClr val="tx1"/>
                </a:solidFill>
                <a:latin typeface="Times New Roman" pitchFamily="18" charset="0"/>
                <a:cs typeface="Times New Roman" pitchFamily="18" charset="0"/>
              </a:rPr>
              <a:t>awarded to 11 </a:t>
            </a:r>
            <a:r>
              <a:rPr lang="en-US" sz="2000" dirty="0">
                <a:solidFill>
                  <a:schemeClr val="tx1"/>
                </a:solidFill>
                <a:latin typeface="Times New Roman" pitchFamily="18" charset="0"/>
                <a:cs typeface="Times New Roman" pitchFamily="18" charset="0"/>
              </a:rPr>
              <a:t>individuals</a:t>
            </a:r>
          </a:p>
          <a:p>
            <a:pPr eaLnBrk="1" hangingPunct="1">
              <a:buFont typeface="Wingdings" pitchFamily="2" charset="2"/>
              <a:buChar char="§"/>
            </a:pPr>
            <a:r>
              <a:rPr lang="en-US" sz="2000" dirty="0" smtClean="0">
                <a:solidFill>
                  <a:schemeClr val="tx1"/>
                </a:solidFill>
                <a:latin typeface="Times New Roman" pitchFamily="18" charset="0"/>
                <a:cs typeface="Times New Roman" pitchFamily="18" charset="0"/>
              </a:rPr>
              <a:t>8 dedicated Fellowships awarded to .IQ and .AF </a:t>
            </a:r>
          </a:p>
          <a:p>
            <a:pPr eaLnBrk="1" hangingPunct="1">
              <a:buFont typeface="Wingdings" pitchFamily="2" charset="2"/>
              <a:buChar char="§"/>
            </a:pPr>
            <a:r>
              <a:rPr lang="en-US" sz="2000" dirty="0" smtClean="0">
                <a:solidFill>
                  <a:schemeClr val="tx1"/>
                </a:solidFill>
                <a:latin typeface="Times New Roman" pitchFamily="18" charset="0"/>
                <a:cs typeface="Times New Roman" pitchFamily="18" charset="0"/>
              </a:rPr>
              <a:t>New format: extensive dedicated workshops to .IQ, .AF, .UZ and .OM</a:t>
            </a:r>
          </a:p>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Bilateral TA projects underway: .NZ </a:t>
            </a:r>
            <a:r>
              <a:rPr lang="en-US" sz="2000" dirty="0">
                <a:solidFill>
                  <a:schemeClr val="tx1"/>
                </a:solidFill>
                <a:latin typeface="Times New Roman" pitchFamily="18" charset="0"/>
                <a:cs typeface="Times New Roman" pitchFamily="18" charset="0"/>
              </a:rPr>
              <a:t>&amp; .</a:t>
            </a:r>
            <a:r>
              <a:rPr lang="en-US" sz="2000" dirty="0" smtClean="0">
                <a:solidFill>
                  <a:schemeClr val="tx1"/>
                </a:solidFill>
                <a:latin typeface="Times New Roman" pitchFamily="18" charset="0"/>
                <a:cs typeface="Times New Roman" pitchFamily="18" charset="0"/>
              </a:rPr>
              <a:t>VU; .AU-.ID-.PT &amp;TL</a:t>
            </a:r>
          </a:p>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Multilateral TA projects underway:.</a:t>
            </a:r>
            <a:r>
              <a:rPr lang="en-US" sz="2000" dirty="0" err="1" smtClean="0">
                <a:solidFill>
                  <a:schemeClr val="tx1"/>
                </a:solidFill>
                <a:latin typeface="Times New Roman" pitchFamily="18" charset="0"/>
                <a:cs typeface="Times New Roman" pitchFamily="18" charset="0"/>
              </a:rPr>
              <a:t>IN-Gra</a:t>
            </a:r>
            <a:r>
              <a:rPr lang="en-US" sz="2000" dirty="0" smtClean="0">
                <a:solidFill>
                  <a:schemeClr val="tx1"/>
                </a:solidFill>
                <a:latin typeface="Times New Roman" pitchFamily="18" charset="0"/>
                <a:cs typeface="Times New Roman" pitchFamily="18" charset="0"/>
              </a:rPr>
              <a:t>nsy-.RU </a:t>
            </a:r>
            <a:r>
              <a:rPr lang="en-US" sz="2000" dirty="0" smtClean="0">
                <a:solidFill>
                  <a:schemeClr val="tx1"/>
                </a:solidFill>
                <a:latin typeface="Times New Roman" pitchFamily="18" charset="0"/>
                <a:cs typeface="Times New Roman" pitchFamily="18" charset="0"/>
              </a:rPr>
              <a:t>to </a:t>
            </a:r>
            <a:r>
              <a:rPr lang="en-US" sz="2000" dirty="0" smtClean="0">
                <a:solidFill>
                  <a:schemeClr val="tx1"/>
                </a:solidFill>
                <a:latin typeface="Times New Roman" pitchFamily="18" charset="0"/>
                <a:cs typeface="Times New Roman" pitchFamily="18" charset="0"/>
              </a:rPr>
              <a:t>.LA; .BY-.RU.-.RS </a:t>
            </a:r>
            <a:r>
              <a:rPr lang="en-US" sz="2000" dirty="0" smtClean="0">
                <a:solidFill>
                  <a:schemeClr val="tx1"/>
                </a:solidFill>
                <a:latin typeface="Times New Roman" pitchFamily="18" charset="0"/>
                <a:cs typeface="Times New Roman" pitchFamily="18" charset="0"/>
              </a:rPr>
              <a:t>to </a:t>
            </a:r>
            <a:r>
              <a:rPr lang="en-US" sz="2000" dirty="0" smtClean="0">
                <a:solidFill>
                  <a:schemeClr val="tx1"/>
                </a:solidFill>
                <a:latin typeface="Times New Roman" pitchFamily="18" charset="0"/>
                <a:cs typeface="Times New Roman" pitchFamily="18" charset="0"/>
              </a:rPr>
              <a:t>.UZ</a:t>
            </a:r>
            <a:endParaRPr lang="en-US" sz="2000" dirty="0">
              <a:solidFill>
                <a:schemeClr val="tx1"/>
              </a:solidFill>
              <a:latin typeface="Times New Roman" pitchFamily="18" charset="0"/>
              <a:cs typeface="Times New Roman" pitchFamily="18" charset="0"/>
            </a:endParaRPr>
          </a:p>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New format: APTLD Working Papers: by Members &amp; for Members (3 to date)</a:t>
            </a:r>
          </a:p>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1 Webinar</a:t>
            </a:r>
          </a:p>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New partners: .NL and .PT – a cross –community cooperation</a:t>
            </a:r>
          </a:p>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Already assisting </a:t>
            </a:r>
            <a:r>
              <a:rPr lang="en-US" sz="2000" dirty="0" smtClean="0">
                <a:solidFill>
                  <a:schemeClr val="tx1"/>
                </a:solidFill>
                <a:latin typeface="Times New Roman" pitchFamily="18" charset="0"/>
                <a:cs typeface="Times New Roman" pitchFamily="18" charset="0"/>
              </a:rPr>
              <a:t>AFTLD in capacity building </a:t>
            </a:r>
            <a:endParaRPr lang="en-US" sz="2000" dirty="0" smtClean="0">
              <a:solidFill>
                <a:schemeClr val="tx1"/>
              </a:solidFill>
              <a:latin typeface="Times New Roman" pitchFamily="18" charset="0"/>
              <a:cs typeface="Times New Roman" pitchFamily="18" charset="0"/>
            </a:endParaRPr>
          </a:p>
          <a:p>
            <a:pPr eaLnBrk="1" hangingPunct="1">
              <a:buFont typeface="Wingdings" pitchFamily="2" charset="2"/>
              <a:buChar char="Ø"/>
            </a:pPr>
            <a:endParaRPr lang="en-US" sz="2400" dirty="0" smtClean="0">
              <a:solidFill>
                <a:schemeClr val="tx1"/>
              </a:solidFill>
              <a:latin typeface="Times New Roman" pitchFamily="18" charset="0"/>
              <a:cs typeface="Times New Roman" pitchFamily="18" charset="0"/>
            </a:endParaRPr>
          </a:p>
          <a:p>
            <a:pPr marL="0" indent="0" eaLnBrk="1" hangingPunct="1">
              <a:buNone/>
            </a:pPr>
            <a:endParaRPr lang="en-US" dirty="0">
              <a:solidFill>
                <a:schemeClr val="tx1"/>
              </a:solidFill>
              <a:latin typeface="Times New Roman" pitchFamily="18" charset="0"/>
              <a:cs typeface="Times New Roman" pitchFamily="18" charset="0"/>
            </a:endParaRPr>
          </a:p>
          <a:p>
            <a:pPr marL="285750" indent="-285750" eaLnBrk="1" hangingPunct="1">
              <a:buFont typeface="Arial" pitchFamily="34" charset="0"/>
              <a:buChar char="•"/>
            </a:pPr>
            <a:endParaRPr lang="en-US" dirty="0">
              <a:solidFill>
                <a:schemeClr val="tx1"/>
              </a:solidFill>
              <a:latin typeface="Times New Roman" pitchFamily="18" charset="0"/>
              <a:cs typeface="Times New Roman" pitchFamily="18" charset="0"/>
            </a:endParaRPr>
          </a:p>
          <a:p>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457200" lvl="1" indent="0">
              <a:buNone/>
            </a:pPr>
            <a:endParaRPr lang="en-US" dirty="0">
              <a:solidFill>
                <a:srgbClr val="0070C0"/>
              </a:solidFill>
            </a:endParaRPr>
          </a:p>
          <a:p>
            <a:pPr marL="0" indent="0">
              <a:buNone/>
            </a:pPr>
            <a:endParaRPr lang="en-US" dirty="0">
              <a:solidFill>
                <a:schemeClr val="tx1"/>
              </a:solidFill>
            </a:endParaRPr>
          </a:p>
          <a:p>
            <a:pPr marL="0" indent="0">
              <a:buNone/>
            </a:pPr>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4</a:t>
            </a:fld>
            <a:endParaRPr lang="en-CA" dirty="0">
              <a:solidFill>
                <a:prstClr val="black">
                  <a:tint val="75000"/>
                </a:prstClr>
              </a:solidFill>
            </a:endParaRPr>
          </a:p>
        </p:txBody>
      </p:sp>
    </p:spTree>
    <p:extLst>
      <p:ext uri="{BB962C8B-B14F-4D97-AF65-F5344CB8AC3E}">
        <p14:creationId xmlns:p14="http://schemas.microsoft.com/office/powerpoint/2010/main" val="341441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Types of </a:t>
            </a:r>
            <a:endParaRPr lang="ru-RU" dirty="0"/>
          </a:p>
        </p:txBody>
      </p:sp>
      <p:sp>
        <p:nvSpPr>
          <p:cNvPr id="3" name="Объект 2"/>
          <p:cNvSpPr>
            <a:spLocks noGrp="1"/>
          </p:cNvSpPr>
          <p:nvPr>
            <p:ph idx="1"/>
          </p:nvPr>
        </p:nvSpPr>
        <p:spPr>
          <a:xfrm>
            <a:off x="0" y="1124745"/>
            <a:ext cx="9144000" cy="4824536"/>
          </a:xfrm>
        </p:spPr>
        <p:txBody>
          <a:bodyPr/>
          <a:lstStyle/>
          <a:p>
            <a:pPr>
              <a:buFont typeface="Wingdings" pitchFamily="2" charset="2"/>
              <a:buChar char="ü"/>
            </a:pPr>
            <a:endParaRPr lang="ru-RU" dirty="0"/>
          </a:p>
        </p:txBody>
      </p:sp>
      <p:sp>
        <p:nvSpPr>
          <p:cNvPr id="4" name="Номер слайда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5</a:t>
            </a:fld>
            <a:endParaRPr lang="en-CA">
              <a:solidFill>
                <a:prstClr val="black">
                  <a:tint val="75000"/>
                </a:prstClr>
              </a:solidFill>
            </a:endParaRPr>
          </a:p>
        </p:txBody>
      </p:sp>
      <p:sp>
        <p:nvSpPr>
          <p:cNvPr id="7" name="Прямоугольник 6"/>
          <p:cNvSpPr/>
          <p:nvPr/>
        </p:nvSpPr>
        <p:spPr>
          <a:xfrm>
            <a:off x="323528" y="0"/>
            <a:ext cx="8568952" cy="646331"/>
          </a:xfrm>
          <a:prstGeom prst="rect">
            <a:avLst/>
          </a:prstGeom>
        </p:spPr>
        <p:txBody>
          <a:bodyPr wrap="square">
            <a:spAutoFit/>
          </a:bodyPr>
          <a:lstStyle/>
          <a:p>
            <a:r>
              <a:rPr lang="en-US" sz="3600" b="1" dirty="0" smtClean="0">
                <a:solidFill>
                  <a:prstClr val="black"/>
                </a:solidFill>
                <a:ea typeface="+mj-ea"/>
                <a:cs typeface="+mj-cs"/>
              </a:rPr>
              <a:t>Corporate Governance</a:t>
            </a:r>
            <a:endParaRPr lang="ru-RU" dirty="0"/>
          </a:p>
        </p:txBody>
      </p:sp>
      <p:sp>
        <p:nvSpPr>
          <p:cNvPr id="9" name="TextBox 8"/>
          <p:cNvSpPr txBox="1"/>
          <p:nvPr/>
        </p:nvSpPr>
        <p:spPr>
          <a:xfrm>
            <a:off x="0" y="1052736"/>
            <a:ext cx="9126252" cy="3416320"/>
          </a:xfrm>
          <a:prstGeom prst="rect">
            <a:avLst/>
          </a:prstGeom>
          <a:noFill/>
        </p:spPr>
        <p:txBody>
          <a:bodyPr wrap="square" rtlCol="0">
            <a:spAutoFit/>
          </a:bodyPr>
          <a:lstStyle/>
          <a:p>
            <a:pPr marL="571500" indent="-571500">
              <a:buFont typeface="Wingdings" pitchFamily="2" charset="2"/>
              <a:buChar char="Ø"/>
            </a:pPr>
            <a:r>
              <a:rPr lang="en-US" sz="2400" dirty="0">
                <a:latin typeface="Times New Roman" pitchFamily="18" charset="0"/>
                <a:cs typeface="Times New Roman" pitchFamily="18" charset="0"/>
              </a:rPr>
              <a:t>Full </a:t>
            </a:r>
            <a:r>
              <a:rPr lang="en-US" sz="2400" dirty="0" smtClean="0">
                <a:latin typeface="Times New Roman" pitchFamily="18" charset="0"/>
                <a:cs typeface="Times New Roman" pitchFamily="18" charset="0"/>
              </a:rPr>
              <a:t>Board in place</a:t>
            </a:r>
          </a:p>
          <a:p>
            <a:pPr marL="571500" indent="-571500">
              <a:buFont typeface="Wingdings" pitchFamily="2" charset="2"/>
              <a:buChar char="Ø"/>
            </a:pPr>
            <a:r>
              <a:rPr lang="en-US" sz="2400" dirty="0" smtClean="0">
                <a:latin typeface="Times New Roman" pitchFamily="18" charset="0"/>
                <a:cs typeface="Times New Roman" pitchFamily="18" charset="0"/>
              </a:rPr>
              <a:t>Due oversight of the APTLD’s operation and budget; Members’ strong fiscal commitment results in robust financial performance 1 </a:t>
            </a:r>
            <a:r>
              <a:rPr lang="en-US" sz="2400" dirty="0">
                <a:latin typeface="Times New Roman" pitchFamily="18" charset="0"/>
                <a:cs typeface="Times New Roman" pitchFamily="18" charset="0"/>
              </a:rPr>
              <a:t>Board Standing Committee (on Meeting Program) in </a:t>
            </a:r>
            <a:r>
              <a:rPr lang="en-US" sz="2400" dirty="0" smtClean="0">
                <a:latin typeface="Times New Roman" pitchFamily="18" charset="0"/>
                <a:cs typeface="Times New Roman" pitchFamily="18" charset="0"/>
              </a:rPr>
              <a:t>operation</a:t>
            </a:r>
          </a:p>
          <a:p>
            <a:pPr marL="571500" indent="-571500">
              <a:buFont typeface="Wingdings" pitchFamily="2" charset="2"/>
              <a:buChar char="Ø"/>
            </a:pPr>
            <a:r>
              <a:rPr lang="en-US" sz="24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policy document adopted  (Guidelines on Attendance of APTLD Events) </a:t>
            </a:r>
          </a:p>
          <a:p>
            <a:pPr marL="571500" indent="-571500">
              <a:buFont typeface="Wingdings" pitchFamily="2" charset="2"/>
              <a:buChar char="Ø"/>
            </a:pPr>
            <a:r>
              <a:rPr lang="en-US" sz="2400" dirty="0" smtClean="0">
                <a:latin typeface="Times New Roman" pitchFamily="18" charset="0"/>
                <a:cs typeface="Times New Roman" pitchFamily="18" charset="0"/>
              </a:rPr>
              <a:t>Staff retention rate -100% (GM, Secretariat, Accounts, and the Analyst in place)</a:t>
            </a:r>
          </a:p>
          <a:p>
            <a:pPr marL="571500" indent="-571500">
              <a:buFont typeface="Wingdings" pitchFamily="2" charset="2"/>
              <a:buChar char="Ø"/>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29153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Types( of </a:t>
            </a:r>
            <a:endParaRPr lang="ru-RU" dirty="0"/>
          </a:p>
        </p:txBody>
      </p:sp>
      <p:sp>
        <p:nvSpPr>
          <p:cNvPr id="8" name="Объект 7"/>
          <p:cNvSpPr>
            <a:spLocks noGrp="1"/>
          </p:cNvSpPr>
          <p:nvPr>
            <p:ph idx="1"/>
          </p:nvPr>
        </p:nvSpPr>
        <p:spPr/>
        <p:txBody>
          <a:bodyPr/>
          <a:lstStyle/>
          <a:p>
            <a:endParaRPr lang="ru-RU"/>
          </a:p>
        </p:txBody>
      </p:sp>
      <p:sp>
        <p:nvSpPr>
          <p:cNvPr id="4" name="Номер слайда 3"/>
          <p:cNvSpPr>
            <a:spLocks noGrp="1"/>
          </p:cNvSpPr>
          <p:nvPr>
            <p:ph type="sldNum" sz="quarter" idx="12"/>
          </p:nvPr>
        </p:nvSpPr>
        <p:spPr/>
        <p:txBody>
          <a:bodyPr/>
          <a:lstStyle/>
          <a:p>
            <a:fld id="{CA565031-EF54-4E34-8B17-FBC8622B578F}" type="slidenum">
              <a:rPr lang="en-CA" smtClean="0"/>
              <a:pPr/>
              <a:t>6</a:t>
            </a:fld>
            <a:endParaRPr lang="en-CA"/>
          </a:p>
        </p:txBody>
      </p:sp>
      <p:sp>
        <p:nvSpPr>
          <p:cNvPr id="7" name="Прямоугольник 6"/>
          <p:cNvSpPr/>
          <p:nvPr/>
        </p:nvSpPr>
        <p:spPr>
          <a:xfrm>
            <a:off x="323528" y="0"/>
            <a:ext cx="8568952" cy="646331"/>
          </a:xfrm>
          <a:prstGeom prst="rect">
            <a:avLst/>
          </a:prstGeom>
        </p:spPr>
        <p:txBody>
          <a:bodyPr wrap="square">
            <a:spAutoFit/>
          </a:bodyPr>
          <a:lstStyle/>
          <a:p>
            <a:r>
              <a:rPr lang="en-US" sz="3600" b="1" dirty="0" smtClean="0">
                <a:solidFill>
                  <a:prstClr val="black"/>
                </a:solidFill>
                <a:ea typeface="+mj-ea"/>
                <a:cs typeface="+mj-cs"/>
              </a:rPr>
              <a:t>Corporate Governance (cont’d)</a:t>
            </a:r>
            <a:endParaRPr lang="ru-RU" dirty="0"/>
          </a:p>
        </p:txBody>
      </p:sp>
      <p:sp>
        <p:nvSpPr>
          <p:cNvPr id="9" name="TextBox 8"/>
          <p:cNvSpPr txBox="1"/>
          <p:nvPr/>
        </p:nvSpPr>
        <p:spPr>
          <a:xfrm>
            <a:off x="0" y="1052736"/>
            <a:ext cx="9126252" cy="5262979"/>
          </a:xfrm>
          <a:prstGeom prst="rect">
            <a:avLst/>
          </a:prstGeom>
          <a:noFill/>
        </p:spPr>
        <p:txBody>
          <a:bodyPr wrap="square" rtlCol="0">
            <a:spAutoFit/>
          </a:bodyPr>
          <a:lstStyle/>
          <a:p>
            <a:pPr marL="571500" indent="-571500">
              <a:buFont typeface="Wingdings" pitchFamily="2" charset="2"/>
              <a:buChar char="Ø"/>
            </a:pPr>
            <a:r>
              <a:rPr lang="en-US" sz="2400" dirty="0" smtClean="0">
                <a:latin typeface="Times New Roman" pitchFamily="18" charset="0"/>
                <a:cs typeface="Times New Roman" pitchFamily="18" charset="0"/>
              </a:rPr>
              <a:t>Milestone developments:</a:t>
            </a:r>
          </a:p>
          <a:p>
            <a:pPr marL="342900" indent="-342900">
              <a:buFont typeface="Arial" pitchFamily="34" charset="0"/>
              <a:buChar char="•"/>
            </a:pPr>
            <a:r>
              <a:rPr lang="en-US" sz="2400" dirty="0">
                <a:latin typeface="Times New Roman" pitchFamily="18" charset="0"/>
                <a:cs typeface="Times New Roman" pitchFamily="18" charset="0"/>
              </a:rPr>
              <a:t>Adoption of the Strategic Plan for </a:t>
            </a:r>
            <a:r>
              <a:rPr lang="en-US" sz="2400" dirty="0" smtClean="0">
                <a:latin typeface="Times New Roman" pitchFamily="18" charset="0"/>
                <a:cs typeface="Times New Roman" pitchFamily="18" charset="0"/>
              </a:rPr>
              <a:t>2019-2021</a:t>
            </a:r>
          </a:p>
          <a:p>
            <a:pPr marL="342900" indent="-342900">
              <a:buFont typeface="Arial" pitchFamily="34" charset="0"/>
              <a:buChar char="•"/>
            </a:pPr>
            <a:r>
              <a:rPr lang="en-US" sz="2400" dirty="0" smtClean="0">
                <a:latin typeface="Times New Roman" pitchFamily="18" charset="0"/>
                <a:cs typeface="Times New Roman" pitchFamily="18" charset="0"/>
              </a:rPr>
              <a:t>Adoption of the Accountability and Transparency Framework (the fist one on RO’s history</a:t>
            </a:r>
          </a:p>
          <a:p>
            <a:pPr marL="342900" indent="-342900">
              <a:buFontTx/>
              <a:buChar char="-"/>
            </a:pPr>
            <a:r>
              <a:rPr lang="en-US" sz="2400" dirty="0" smtClean="0">
                <a:latin typeface="Times New Roman" pitchFamily="18" charset="0"/>
                <a:cs typeface="Times New Roman" pitchFamily="18" charset="0"/>
              </a:rPr>
              <a:t>By members and for members;</a:t>
            </a:r>
          </a:p>
          <a:p>
            <a:pPr marL="342900" indent="-342900">
              <a:buFontTx/>
              <a:buChar char="-"/>
            </a:pPr>
            <a:r>
              <a:rPr lang="en-US" sz="2400" dirty="0" smtClean="0">
                <a:latin typeface="Times New Roman" pitchFamily="18" charset="0"/>
                <a:cs typeface="Times New Roman" pitchFamily="18" charset="0"/>
              </a:rPr>
              <a:t>A dedicated WG adequately reflected diversity and sub-regional representation;</a:t>
            </a:r>
          </a:p>
          <a:p>
            <a:pPr marL="342900" indent="-342900">
              <a:buFontTx/>
              <a:buChar char="-"/>
            </a:pPr>
            <a:r>
              <a:rPr lang="en-US" sz="2400" dirty="0" smtClean="0">
                <a:latin typeface="Times New Roman" pitchFamily="18" charset="0"/>
                <a:cs typeface="Times New Roman" pitchFamily="18" charset="0"/>
              </a:rPr>
              <a:t>Bottom-up;</a:t>
            </a:r>
          </a:p>
          <a:p>
            <a:pPr marL="342900" indent="-342900">
              <a:buFontTx/>
              <a:buChar char="-"/>
            </a:pPr>
            <a:r>
              <a:rPr lang="en-US" sz="2400" dirty="0" smtClean="0">
                <a:latin typeface="Times New Roman" pitchFamily="18" charset="0"/>
                <a:cs typeface="Times New Roman" pitchFamily="18" charset="0"/>
              </a:rPr>
              <a:t>Efficient (an average of 5 </a:t>
            </a:r>
            <a:r>
              <a:rPr lang="en-US" sz="2400" dirty="0" err="1" smtClean="0">
                <a:latin typeface="Times New Roman" pitchFamily="18" charset="0"/>
                <a:cs typeface="Times New Roman" pitchFamily="18" charset="0"/>
              </a:rPr>
              <a:t>telecons</a:t>
            </a:r>
            <a:r>
              <a:rPr lang="en-US" sz="2400" dirty="0" smtClean="0">
                <a:latin typeface="Times New Roman" pitchFamily="18" charset="0"/>
                <a:cs typeface="Times New Roman" pitchFamily="18" charset="0"/>
              </a:rPr>
              <a:t> over 2 months for each WG)</a:t>
            </a:r>
          </a:p>
          <a:p>
            <a:pPr marL="342900" indent="-342900">
              <a:buFont typeface="Wingdings" pitchFamily="2" charset="2"/>
              <a:buChar char="Ø"/>
            </a:pPr>
            <a:r>
              <a:rPr lang="en-US" sz="2400" dirty="0" smtClean="0">
                <a:latin typeface="Times New Roman" pitchFamily="18" charset="0"/>
                <a:cs typeface="Times New Roman" pitchFamily="18" charset="0"/>
              </a:rPr>
              <a:t>Board Election-2020</a:t>
            </a:r>
            <a:r>
              <a:rPr lang="en-US" sz="2400" dirty="0">
                <a:latin typeface="Times New Roman" pitchFamily="18" charset="0"/>
                <a:cs typeface="Times New Roman" pitchFamily="18" charset="0"/>
              </a:rPr>
              <a:t>- reflection of stronger commitment and interest</a:t>
            </a:r>
          </a:p>
          <a:p>
            <a:pPr marL="342900" indent="-342900">
              <a:buFont typeface="Arial" pitchFamily="34" charset="0"/>
              <a:buChar char="•"/>
            </a:pPr>
            <a:r>
              <a:rPr lang="en-US" sz="2400" dirty="0" smtClean="0">
                <a:latin typeface="Times New Roman" pitchFamily="18" charset="0"/>
                <a:cs typeface="Times New Roman" pitchFamily="18" charset="0"/>
              </a:rPr>
              <a:t>Strong competition </a:t>
            </a:r>
          </a:p>
          <a:p>
            <a:pPr marL="342900" indent="-342900">
              <a:buFont typeface="Arial" pitchFamily="34" charset="0"/>
              <a:buChar char="•"/>
            </a:pPr>
            <a:r>
              <a:rPr lang="en-US" sz="2400" dirty="0" smtClean="0">
                <a:latin typeface="Times New Roman" pitchFamily="18" charset="0"/>
                <a:cs typeface="Times New Roman" pitchFamily="18" charset="0"/>
              </a:rPr>
              <a:t>New </a:t>
            </a:r>
            <a:r>
              <a:rPr lang="en-US" sz="2400" dirty="0" smtClean="0">
                <a:latin typeface="Times New Roman" pitchFamily="18" charset="0"/>
                <a:cs typeface="Times New Roman" pitchFamily="18" charset="0"/>
              </a:rPr>
              <a:t>Contesters for the Board election</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marL="571500" indent="-571500">
              <a:buFont typeface="Wingdings" pitchFamily="2" charset="2"/>
              <a:buChar char="Ø"/>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5773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850900"/>
          </a:xfrm>
        </p:spPr>
        <p:txBody>
          <a:bodyPr/>
          <a:lstStyle/>
          <a:p>
            <a:r>
              <a:rPr lang="en-US" dirty="0" smtClean="0">
                <a:solidFill>
                  <a:schemeClr val="tx1"/>
                </a:solidFill>
              </a:rPr>
              <a:t>Regional and Global Engagement</a:t>
            </a:r>
            <a:endParaRPr lang="ru-RU" dirty="0">
              <a:solidFill>
                <a:schemeClr val="tx1"/>
              </a:solidFill>
            </a:endParaRPr>
          </a:p>
        </p:txBody>
      </p:sp>
      <p:sp>
        <p:nvSpPr>
          <p:cNvPr id="3" name="Объект 2"/>
          <p:cNvSpPr>
            <a:spLocks noGrp="1"/>
          </p:cNvSpPr>
          <p:nvPr>
            <p:ph idx="1"/>
          </p:nvPr>
        </p:nvSpPr>
        <p:spPr>
          <a:xfrm>
            <a:off x="0" y="1124745"/>
            <a:ext cx="9144000" cy="4536503"/>
          </a:xfrm>
        </p:spPr>
        <p:txBody>
          <a:bodyPr/>
          <a:lstStyle/>
          <a:p>
            <a:pPr marL="571500" indent="-571500" eaLnBrk="1" hangingPunct="1">
              <a:buFont typeface="Wingdings" pitchFamily="2" charset="2"/>
              <a:buChar char="Ø"/>
            </a:pPr>
            <a:r>
              <a:rPr lang="en-US" sz="2000" dirty="0">
                <a:solidFill>
                  <a:schemeClr val="tx1"/>
                </a:solidFill>
                <a:latin typeface="Times New Roman" pitchFamily="18" charset="0"/>
                <a:cs typeface="Times New Roman" pitchFamily="18" charset="0"/>
              </a:rPr>
              <a:t>Contribution </a:t>
            </a:r>
            <a:r>
              <a:rPr lang="en-US" sz="2000" dirty="0" smtClean="0">
                <a:solidFill>
                  <a:schemeClr val="tx1"/>
                </a:solidFill>
                <a:latin typeface="Times New Roman" pitchFamily="18" charset="0"/>
                <a:cs typeface="Times New Roman" pitchFamily="18" charset="0"/>
              </a:rPr>
              <a:t> to major regional platforms and forums: </a:t>
            </a:r>
            <a:r>
              <a:rPr lang="en-US" sz="2000" dirty="0" err="1" smtClean="0">
                <a:solidFill>
                  <a:schemeClr val="tx1"/>
                </a:solidFill>
                <a:latin typeface="Times New Roman" pitchFamily="18" charset="0"/>
                <a:cs typeface="Times New Roman" pitchFamily="18" charset="0"/>
              </a:rPr>
              <a:t>APrIGF</a:t>
            </a:r>
            <a:r>
              <a:rPr lang="en-US" sz="2000" dirty="0" smtClean="0">
                <a:solidFill>
                  <a:schemeClr val="tx1"/>
                </a:solidFill>
                <a:latin typeface="Times New Roman" pitchFamily="18" charset="0"/>
                <a:cs typeface="Times New Roman" pitchFamily="18" charset="0"/>
              </a:rPr>
              <a:t>, APIGA, the World Internet Conference</a:t>
            </a:r>
          </a:p>
          <a:p>
            <a:pPr marL="571500" indent="-571500"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Collaboration and information exchange with APNIC, RIPE NCC,  and ISOC in Asia Pacific </a:t>
            </a:r>
          </a:p>
          <a:p>
            <a:pPr marL="571500" indent="-571500"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Pro-active engagement with the ROs: sharing information and best practices, counseling AFTLD on policy-shaping processes and policy documents</a:t>
            </a:r>
          </a:p>
          <a:p>
            <a:pPr marL="571500" indent="-571500"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Contribution to ICANN:</a:t>
            </a:r>
          </a:p>
          <a:p>
            <a:pPr eaLnBrk="1" hangingPunct="1"/>
            <a:r>
              <a:rPr lang="en-US" sz="2000" dirty="0">
                <a:solidFill>
                  <a:schemeClr val="tx1"/>
                </a:solidFill>
                <a:latin typeface="Times New Roman" pitchFamily="18" charset="0"/>
                <a:cs typeface="Times New Roman" pitchFamily="18" charset="0"/>
              </a:rPr>
              <a:t>ccNSO Council</a:t>
            </a:r>
          </a:p>
          <a:p>
            <a:pPr eaLnBrk="1" hangingPunct="1"/>
            <a:r>
              <a:rPr lang="en-US" sz="2000" dirty="0" smtClean="0">
                <a:solidFill>
                  <a:schemeClr val="tx1"/>
                </a:solidFill>
                <a:latin typeface="Times New Roman" pitchFamily="18" charset="0"/>
                <a:cs typeface="Times New Roman" pitchFamily="18" charset="0"/>
              </a:rPr>
              <a:t>ccNSO Standing Committee on </a:t>
            </a:r>
            <a:r>
              <a:rPr lang="en-US" sz="2000" dirty="0" err="1" smtClean="0">
                <a:solidFill>
                  <a:schemeClr val="tx1"/>
                </a:solidFill>
                <a:latin typeface="Times New Roman" pitchFamily="18" charset="0"/>
                <a:cs typeface="Times New Roman" pitchFamily="18" charset="0"/>
              </a:rPr>
              <a:t>Srategic</a:t>
            </a:r>
            <a:r>
              <a:rPr lang="en-US" sz="2000" dirty="0" smtClean="0">
                <a:solidFill>
                  <a:schemeClr val="tx1"/>
                </a:solidFill>
                <a:latin typeface="Times New Roman" pitchFamily="18" charset="0"/>
                <a:cs typeface="Times New Roman" pitchFamily="18" charset="0"/>
              </a:rPr>
              <a:t> and Operational Plan</a:t>
            </a:r>
          </a:p>
          <a:p>
            <a:pPr eaLnBrk="1" hangingPunct="1"/>
            <a:r>
              <a:rPr lang="en-US" sz="2000" dirty="0" smtClean="0">
                <a:solidFill>
                  <a:schemeClr val="tx1"/>
                </a:solidFill>
                <a:latin typeface="Times New Roman" pitchFamily="18" charset="0"/>
                <a:cs typeface="Times New Roman" pitchFamily="18" charset="0"/>
              </a:rPr>
              <a:t>ccNSO PDP WG on ccTLD retirement </a:t>
            </a:r>
          </a:p>
          <a:p>
            <a:pPr eaLnBrk="1" hangingPunct="1"/>
            <a:r>
              <a:rPr lang="en-US" sz="2000" dirty="0" smtClean="0">
                <a:solidFill>
                  <a:schemeClr val="tx1"/>
                </a:solidFill>
                <a:latin typeface="Times New Roman" pitchFamily="18" charset="0"/>
                <a:cs typeface="Times New Roman" pitchFamily="18" charset="0"/>
              </a:rPr>
              <a:t>TLD-OPS</a:t>
            </a:r>
          </a:p>
          <a:p>
            <a:pPr eaLnBrk="1" hangingPunct="1">
              <a:buFont typeface="Wingdings" pitchFamily="2" charset="2"/>
              <a:buChar char="Ø"/>
            </a:pPr>
            <a:r>
              <a:rPr lang="en-US" sz="2000" dirty="0" smtClean="0">
                <a:solidFill>
                  <a:schemeClr val="tx1"/>
                </a:solidFill>
                <a:latin typeface="Times New Roman" pitchFamily="18" charset="0"/>
                <a:cs typeface="Times New Roman" pitchFamily="18" charset="0"/>
              </a:rPr>
              <a:t>Contribution to IGF</a:t>
            </a:r>
          </a:p>
          <a:p>
            <a:pPr marL="0" indent="0" eaLnBrk="1" hangingPunct="1">
              <a:buNone/>
            </a:pPr>
            <a:endParaRPr lang="en-US" sz="2400" dirty="0">
              <a:solidFill>
                <a:schemeClr val="tx1"/>
              </a:solidFill>
              <a:latin typeface="Times New Roman" pitchFamily="18" charset="0"/>
              <a:cs typeface="Times New Roman" pitchFamily="18" charset="0"/>
            </a:endParaRPr>
          </a:p>
          <a:p>
            <a:pPr marL="0" indent="0" eaLnBrk="1" hangingPunct="1">
              <a:buNone/>
            </a:pPr>
            <a:endParaRPr lang="en-US" sz="2400" dirty="0" smtClean="0">
              <a:solidFill>
                <a:schemeClr val="tx1"/>
              </a:solidFill>
              <a:latin typeface="Times New Roman" pitchFamily="18" charset="0"/>
              <a:cs typeface="Times New Roman" pitchFamily="18" charset="0"/>
            </a:endParaRPr>
          </a:p>
          <a:p>
            <a:pPr marL="571500" indent="-571500" eaLnBrk="1" hangingPunct="1">
              <a:buFont typeface="Wingdings" pitchFamily="2" charset="2"/>
              <a:buChar char="Ø"/>
            </a:pPr>
            <a:endParaRPr lang="en-US" sz="2400" dirty="0" smtClean="0">
              <a:solidFill>
                <a:schemeClr val="tx1"/>
              </a:solidFill>
              <a:latin typeface="Times New Roman" pitchFamily="18" charset="0"/>
              <a:cs typeface="Times New Roman" pitchFamily="18" charset="0"/>
            </a:endParaRPr>
          </a:p>
          <a:p>
            <a:pPr marL="571500" indent="-571500" eaLnBrk="1" hangingPunct="1">
              <a:buFont typeface="Wingdings" pitchFamily="2" charset="2"/>
              <a:buChar char="Ø"/>
            </a:pPr>
            <a:endParaRPr lang="ru-RU" sz="2400" dirty="0">
              <a:solidFill>
                <a:schemeClr val="tx1"/>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7</a:t>
            </a:fld>
            <a:endParaRPr lang="en-CA">
              <a:solidFill>
                <a:prstClr val="black">
                  <a:tint val="75000"/>
                </a:prstClr>
              </a:solidFill>
            </a:endParaRPr>
          </a:p>
        </p:txBody>
      </p:sp>
    </p:spTree>
    <p:extLst>
      <p:ext uri="{BB962C8B-B14F-4D97-AF65-F5344CB8AC3E}">
        <p14:creationId xmlns:p14="http://schemas.microsoft.com/office/powerpoint/2010/main" val="34132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1"/>
                </a:solidFill>
              </a:rPr>
              <a:t>Looking Ahead</a:t>
            </a:r>
            <a:endParaRPr lang="ru-RU" dirty="0">
              <a:solidFill>
                <a:schemeClr val="tx1"/>
              </a:solidFill>
            </a:endParaRPr>
          </a:p>
        </p:txBody>
      </p:sp>
      <p:sp>
        <p:nvSpPr>
          <p:cNvPr id="3" name="Объект 2"/>
          <p:cNvSpPr>
            <a:spLocks noGrp="1"/>
          </p:cNvSpPr>
          <p:nvPr>
            <p:ph idx="1"/>
          </p:nvPr>
        </p:nvSpPr>
        <p:spPr>
          <a:xfrm>
            <a:off x="0" y="980728"/>
            <a:ext cx="9144000" cy="5145435"/>
          </a:xfrm>
        </p:spPr>
        <p:txBody>
          <a:bodyPr/>
          <a:lstStyle/>
          <a:p>
            <a:pPr>
              <a:buFont typeface="Wingdings" pitchFamily="2" charset="2"/>
              <a:buChar char="Ø"/>
            </a:pPr>
            <a:r>
              <a:rPr lang="en-US" sz="2000" dirty="0" smtClean="0">
                <a:solidFill>
                  <a:schemeClr val="tx1"/>
                </a:solidFill>
                <a:latin typeface="Times New Roman" pitchFamily="18" charset="0"/>
                <a:cs typeface="Times New Roman" pitchFamily="18" charset="0"/>
              </a:rPr>
              <a:t>Promotion </a:t>
            </a:r>
            <a:r>
              <a:rPr lang="en-US" sz="2000" dirty="0" smtClean="0">
                <a:solidFill>
                  <a:schemeClr val="tx1"/>
                </a:solidFill>
                <a:latin typeface="Times New Roman" pitchFamily="18" charset="0"/>
                <a:cs typeface="Times New Roman" pitchFamily="18" charset="0"/>
              </a:rPr>
              <a:t>of Board members’ competencies and skills in the corporate affairs and leadership areas</a:t>
            </a:r>
          </a:p>
          <a:p>
            <a:pPr>
              <a:buFont typeface="Wingdings" pitchFamily="2" charset="2"/>
              <a:buChar char="Ø"/>
            </a:pPr>
            <a:r>
              <a:rPr lang="en-US" sz="2000" dirty="0" smtClean="0">
                <a:solidFill>
                  <a:schemeClr val="tx1"/>
                </a:solidFill>
                <a:latin typeface="Times New Roman" pitchFamily="18" charset="0"/>
                <a:cs typeface="Times New Roman" pitchFamily="18" charset="0"/>
              </a:rPr>
              <a:t>Secretariat A&amp;T Review by a members WG as prescribed by the A&amp;T Framework</a:t>
            </a:r>
          </a:p>
          <a:p>
            <a:pPr>
              <a:buFont typeface="Wingdings" pitchFamily="2" charset="2"/>
              <a:buChar char="Ø"/>
            </a:pPr>
            <a:r>
              <a:rPr lang="en-US" sz="2000" dirty="0" smtClean="0">
                <a:solidFill>
                  <a:schemeClr val="tx1"/>
                </a:solidFill>
                <a:latin typeface="Times New Roman" pitchFamily="18" charset="0"/>
                <a:cs typeface="Times New Roman" pitchFamily="18" charset="0"/>
              </a:rPr>
              <a:t>New Capacity Building and Technical Assistance Initiatives an Projects- input from members is critical </a:t>
            </a:r>
          </a:p>
          <a:p>
            <a:pPr>
              <a:buFont typeface="Wingdings" pitchFamily="2" charset="2"/>
              <a:buChar char="Ø"/>
            </a:pPr>
            <a:r>
              <a:rPr lang="en-US" sz="2000" dirty="0">
                <a:solidFill>
                  <a:schemeClr val="tx1"/>
                </a:solidFill>
                <a:latin typeface="Times New Roman" pitchFamily="18" charset="0"/>
                <a:cs typeface="Times New Roman" pitchFamily="18" charset="0"/>
              </a:rPr>
              <a:t>Development and launch of a revamped </a:t>
            </a:r>
            <a:r>
              <a:rPr lang="en-US" sz="2000" dirty="0" smtClean="0">
                <a:solidFill>
                  <a:schemeClr val="tx1"/>
                </a:solidFill>
                <a:latin typeface="Times New Roman" pitchFamily="18" charset="0"/>
                <a:cs typeface="Times New Roman" pitchFamily="18" charset="0"/>
              </a:rPr>
              <a:t>website</a:t>
            </a:r>
          </a:p>
          <a:p>
            <a:pPr>
              <a:buFont typeface="Wingdings" pitchFamily="2" charset="2"/>
              <a:buChar char="Ø"/>
            </a:pPr>
            <a:r>
              <a:rPr lang="en-US" sz="2000" dirty="0" smtClean="0">
                <a:solidFill>
                  <a:schemeClr val="tx1"/>
                </a:solidFill>
                <a:latin typeface="Times New Roman" pitchFamily="18" charset="0"/>
                <a:cs typeface="Times New Roman" pitchFamily="18" charset="0"/>
              </a:rPr>
              <a:t>Preparing for the new round of new </a:t>
            </a:r>
            <a:r>
              <a:rPr lang="en-US" sz="2000" dirty="0" err="1" smtClean="0">
                <a:solidFill>
                  <a:schemeClr val="tx1"/>
                </a:solidFill>
                <a:latin typeface="Times New Roman" pitchFamily="18" charset="0"/>
                <a:cs typeface="Times New Roman" pitchFamily="18" charset="0"/>
              </a:rPr>
              <a:t>gTLDs</a:t>
            </a:r>
            <a:r>
              <a:rPr lang="en-US" sz="2000" dirty="0" smtClean="0">
                <a:solidFill>
                  <a:schemeClr val="tx1"/>
                </a:solidFill>
                <a:latin typeface="Times New Roman" pitchFamily="18" charset="0"/>
                <a:cs typeface="Times New Roman" pitchFamily="18" charset="0"/>
              </a:rPr>
              <a:t>- new competitors, new challenges</a:t>
            </a:r>
            <a:endParaRPr lang="en-US" sz="2000" dirty="0">
              <a:solidFill>
                <a:schemeClr val="tx1"/>
              </a:solidFill>
              <a:latin typeface="Times New Roman" pitchFamily="18" charset="0"/>
              <a:cs typeface="Times New Roman" pitchFamily="18" charset="0"/>
            </a:endParaRPr>
          </a:p>
          <a:p>
            <a:pPr marL="0" indent="0">
              <a:buNone/>
            </a:pPr>
            <a:endParaRPr lang="en-US" sz="2400" dirty="0" smtClean="0">
              <a:solidFill>
                <a:schemeClr val="tx1"/>
              </a:solidFill>
              <a:latin typeface="Times New Roman" pitchFamily="18" charset="0"/>
              <a:cs typeface="Times New Roman" pitchFamily="18" charset="0"/>
            </a:endParaRPr>
          </a:p>
          <a:p>
            <a:pPr marL="0" indent="0">
              <a:buNone/>
            </a:pPr>
            <a:endParaRPr lang="en-US" sz="2400" dirty="0" smtClean="0">
              <a:solidFill>
                <a:schemeClr val="tx1"/>
              </a:solidFill>
              <a:latin typeface="Times New Roman" pitchFamily="18" charset="0"/>
              <a:cs typeface="Times New Roman" pitchFamily="18" charset="0"/>
            </a:endParaRPr>
          </a:p>
          <a:p>
            <a:pPr>
              <a:buFont typeface="Wingdings" pitchFamily="2" charset="2"/>
              <a:buChar char="Ø"/>
            </a:pPr>
            <a:endParaRPr lang="ru-RU" sz="2400" b="1" dirty="0">
              <a:solidFill>
                <a:srgbClr val="0070C0"/>
              </a:solidFill>
            </a:endParaRPr>
          </a:p>
        </p:txBody>
      </p:sp>
      <p:sp>
        <p:nvSpPr>
          <p:cNvPr id="4" name="Номер слайда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8</a:t>
            </a:fld>
            <a:endParaRPr lang="en-CA">
              <a:solidFill>
                <a:prstClr val="black">
                  <a:tint val="75000"/>
                </a:prstClr>
              </a:solidFill>
            </a:endParaRPr>
          </a:p>
        </p:txBody>
      </p:sp>
    </p:spTree>
    <p:extLst>
      <p:ext uri="{BB962C8B-B14F-4D97-AF65-F5344CB8AC3E}">
        <p14:creationId xmlns:p14="http://schemas.microsoft.com/office/powerpoint/2010/main" val="346423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solidFill>
                <a:schemeClr val="tx1"/>
              </a:solidFill>
            </a:endParaRPr>
          </a:p>
        </p:txBody>
      </p:sp>
      <p:sp>
        <p:nvSpPr>
          <p:cNvPr id="3" name="Объект 2"/>
          <p:cNvSpPr>
            <a:spLocks noGrp="1"/>
          </p:cNvSpPr>
          <p:nvPr>
            <p:ph idx="1"/>
          </p:nvPr>
        </p:nvSpPr>
        <p:spPr>
          <a:xfrm>
            <a:off x="0" y="980728"/>
            <a:ext cx="9144000" cy="5145435"/>
          </a:xfrm>
        </p:spPr>
        <p:txBody>
          <a:bodyPr/>
          <a:lstStyle/>
          <a:p>
            <a:pPr marL="0" indent="0">
              <a:buNone/>
            </a:pPr>
            <a:endParaRPr lang="en-US" sz="2000" dirty="0" smtClean="0">
              <a:solidFill>
                <a:schemeClr val="tx1"/>
              </a:solidFill>
              <a:latin typeface="Times New Roman" pitchFamily="18" charset="0"/>
              <a:cs typeface="Times New Roman" pitchFamily="18" charset="0"/>
            </a:endParaRPr>
          </a:p>
          <a:p>
            <a:pPr marL="0" indent="0">
              <a:buNone/>
            </a:pPr>
            <a:endParaRPr lang="en-US" sz="2000" dirty="0">
              <a:solidFill>
                <a:schemeClr val="tx1"/>
              </a:solidFill>
              <a:latin typeface="Times New Roman" pitchFamily="18" charset="0"/>
              <a:cs typeface="Times New Roman" pitchFamily="18" charset="0"/>
            </a:endParaRPr>
          </a:p>
          <a:p>
            <a:pPr marL="0" indent="0">
              <a:buNone/>
            </a:pPr>
            <a:endParaRPr lang="en-US" sz="2000" dirty="0" smtClean="0">
              <a:solidFill>
                <a:schemeClr val="tx1"/>
              </a:solidFill>
              <a:latin typeface="Times New Roman" pitchFamily="18" charset="0"/>
              <a:cs typeface="Times New Roman" pitchFamily="18" charset="0"/>
            </a:endParaRPr>
          </a:p>
          <a:p>
            <a:pPr marL="0" indent="0" algn="ctr">
              <a:buNone/>
            </a:pPr>
            <a:r>
              <a:rPr lang="en-US" sz="4800" smtClean="0">
                <a:solidFill>
                  <a:schemeClr val="tx1"/>
                </a:solidFill>
                <a:latin typeface="Times New Roman" pitchFamily="18" charset="0"/>
                <a:cs typeface="Times New Roman" pitchFamily="18" charset="0"/>
              </a:rPr>
              <a:t>Thank </a:t>
            </a:r>
            <a:r>
              <a:rPr lang="en-US" sz="4800" smtClean="0">
                <a:solidFill>
                  <a:schemeClr val="tx1"/>
                </a:solidFill>
                <a:latin typeface="Times New Roman" pitchFamily="18" charset="0"/>
                <a:cs typeface="Times New Roman" pitchFamily="18" charset="0"/>
              </a:rPr>
              <a:t>you!</a:t>
            </a:r>
            <a:endParaRPr lang="en-US" sz="2400" dirty="0" smtClean="0">
              <a:solidFill>
                <a:schemeClr val="tx1"/>
              </a:solidFill>
              <a:latin typeface="Times New Roman" pitchFamily="18" charset="0"/>
              <a:cs typeface="Times New Roman" pitchFamily="18" charset="0"/>
            </a:endParaRPr>
          </a:p>
          <a:p>
            <a:pPr>
              <a:buFont typeface="Wingdings" pitchFamily="2" charset="2"/>
              <a:buChar char="Ø"/>
            </a:pPr>
            <a:endParaRPr lang="ru-RU" sz="2400" b="1" dirty="0">
              <a:solidFill>
                <a:srgbClr val="0070C0"/>
              </a:solidFill>
            </a:endParaRPr>
          </a:p>
        </p:txBody>
      </p:sp>
      <p:sp>
        <p:nvSpPr>
          <p:cNvPr id="4" name="Номер слайда 3"/>
          <p:cNvSpPr>
            <a:spLocks noGrp="1"/>
          </p:cNvSpPr>
          <p:nvPr>
            <p:ph type="sldNum" sz="quarter" idx="12"/>
          </p:nvPr>
        </p:nvSpPr>
        <p:spPr/>
        <p:txBody>
          <a:bodyPr/>
          <a:lstStyle/>
          <a:p>
            <a:pPr>
              <a:defRPr/>
            </a:pPr>
            <a:fld id="{CA565031-EF54-4E34-8B17-FBC8622B578F}" type="slidenum">
              <a:rPr lang="en-CA" smtClean="0">
                <a:solidFill>
                  <a:prstClr val="black">
                    <a:tint val="75000"/>
                  </a:prstClr>
                </a:solidFill>
              </a:rPr>
              <a:pPr>
                <a:defRPr/>
              </a:pPr>
              <a:t>9</a:t>
            </a:fld>
            <a:endParaRPr lang="en-CA">
              <a:solidFill>
                <a:prstClr val="black">
                  <a:tint val="75000"/>
                </a:prstClr>
              </a:solidFill>
            </a:endParaRPr>
          </a:p>
        </p:txBody>
      </p:sp>
    </p:spTree>
    <p:extLst>
      <p:ext uri="{BB962C8B-B14F-4D97-AF65-F5344CB8AC3E}">
        <p14:creationId xmlns:p14="http://schemas.microsoft.com/office/powerpoint/2010/main" val="2856412984"/>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4263</TotalTime>
  <Words>1719</Words>
  <Application>Microsoft Office PowerPoint</Application>
  <PresentationFormat>Экран (4:3)</PresentationFormat>
  <Paragraphs>136</Paragraphs>
  <Slides>9</Slides>
  <Notes>9</Notes>
  <HiddenSlides>0</HiddenSlides>
  <MMClips>0</MMClips>
  <ScaleCrop>false</ScaleCrop>
  <HeadingPairs>
    <vt:vector size="4" baseType="variant">
      <vt:variant>
        <vt:lpstr>Тема</vt:lpstr>
      </vt:variant>
      <vt:variant>
        <vt:i4>2</vt:i4>
      </vt:variant>
      <vt:variant>
        <vt:lpstr>Заголовки слайдов</vt:lpstr>
      </vt:variant>
      <vt:variant>
        <vt:i4>9</vt:i4>
      </vt:variant>
    </vt:vector>
  </HeadingPairs>
  <TitlesOfParts>
    <vt:vector size="11" baseType="lpstr">
      <vt:lpstr>2_Office Theme</vt:lpstr>
      <vt:lpstr>3_Office Theme</vt:lpstr>
      <vt:lpstr>The 2019 APTLD UPDATE</vt:lpstr>
      <vt:lpstr>Expansion and Outreach</vt:lpstr>
      <vt:lpstr>Services to Members</vt:lpstr>
      <vt:lpstr>Capacity Building</vt:lpstr>
      <vt:lpstr>Types of </vt:lpstr>
      <vt:lpstr>Types( of </vt:lpstr>
      <vt:lpstr>Regional and Global Engagement</vt:lpstr>
      <vt:lpstr>Looking Ahead</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Todorov</dc:creator>
  <cp:lastModifiedBy>Todorov</cp:lastModifiedBy>
  <cp:revision>62</cp:revision>
  <dcterms:created xsi:type="dcterms:W3CDTF">2018-04-22T07:53:41Z</dcterms:created>
  <dcterms:modified xsi:type="dcterms:W3CDTF">2020-01-29T14:23:59Z</dcterms:modified>
</cp:coreProperties>
</file>