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0" r:id="rId2"/>
    <p:sldId id="304" r:id="rId3"/>
    <p:sldId id="302" r:id="rId4"/>
    <p:sldId id="299" r:id="rId5"/>
    <p:sldId id="301" r:id="rId6"/>
    <p:sldId id="292" r:id="rId7"/>
    <p:sldId id="281" r:id="rId8"/>
    <p:sldId id="303" r:id="rId9"/>
    <p:sldId id="307" r:id="rId10"/>
    <p:sldId id="308" r:id="rId11"/>
    <p:sldId id="309" r:id="rId12"/>
    <p:sldId id="311" r:id="rId13"/>
    <p:sldId id="310" r:id="rId14"/>
    <p:sldId id="312" r:id="rId15"/>
    <p:sldId id="291" r:id="rId16"/>
  </p:sldIdLst>
  <p:sldSz cx="9144000" cy="6858000" type="screen4x3"/>
  <p:notesSz cx="6794500" cy="9931400"/>
  <p:defaultTextStyle>
    <a:defPPr>
      <a:defRPr lang="en-NZ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FF00"/>
    </p:penClr>
  </p:showPr>
  <p:clrMru>
    <a:srgbClr val="0033CC"/>
    <a:srgbClr val="000099"/>
    <a:srgbClr val="FFFFFF"/>
    <a:srgbClr val="FF0000"/>
    <a:srgbClr val="FF9900"/>
    <a:srgbClr val="FFCCCC"/>
    <a:srgbClr val="CCFFFF"/>
    <a:srgbClr val="BFD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horzBarState="maximized">
    <p:restoredLeft sz="16595" autoAdjust="0"/>
    <p:restoredTop sz="86364" autoAdjust="0"/>
  </p:normalViewPr>
  <p:slideViewPr>
    <p:cSldViewPr showGuides="1">
      <p:cViewPr>
        <p:scale>
          <a:sx n="100" d="100"/>
          <a:sy n="100" d="100"/>
        </p:scale>
        <p:origin x="-33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fld id="{C85B4E26-A69F-2146-9C38-FECFD16A4A7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endParaRPr lang="en-A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07" charset="0"/>
              </a:defRPr>
            </a:lvl1pPr>
          </a:lstStyle>
          <a:p>
            <a:fld id="{8AA3D635-70B1-724E-A03A-6E3CACDC2679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7B3C7-F8E1-2942-BE6A-0BD7E00535C7}" type="slidenum">
              <a:rPr lang="en-AU"/>
              <a:pPr/>
              <a:t>4</a:t>
            </a:fld>
            <a:endParaRPr lang="en-AU"/>
          </a:p>
        </p:txBody>
      </p:sp>
      <p:sp>
        <p:nvSpPr>
          <p:cNvPr id="99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FBABD-C5D6-EB47-8585-86926C06A91A}" type="slidenum">
              <a:rPr lang="en-AU"/>
              <a:pPr/>
              <a:t>5</a:t>
            </a:fld>
            <a:endParaRPr lang="en-AU"/>
          </a:p>
        </p:txBody>
      </p:sp>
      <p:sp>
        <p:nvSpPr>
          <p:cNvPr id="99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286000"/>
            <a:ext cx="8245475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NZ"/>
              <a:t>Click to edit Master 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1300" y="3886200"/>
            <a:ext cx="6661150" cy="1752600"/>
          </a:xfrm>
        </p:spPr>
        <p:txBody>
          <a:bodyPr anchor="ctr" anchorCtr="1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NZ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4CF00F-2BAF-6F4A-845B-3FA7066A570B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6996C-8D67-D149-9060-54C502BCF934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152400"/>
            <a:ext cx="2087562" cy="6589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52400"/>
            <a:ext cx="6111875" cy="6589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3AC08-4792-D541-8891-A8BE77DBDB79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C2836-96DE-0E4E-83A2-A5A36C6BC2BA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C0BF-7EC4-3942-A710-8235F2FDAEAA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43000"/>
            <a:ext cx="4098925" cy="559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143000"/>
            <a:ext cx="4100512" cy="559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506A9-BCFE-D946-AD4C-FFE498C7F78A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13019-0FB6-2B4D-8A8A-9174DD8B72C6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ED7EA-4BB5-7844-8DE5-233C346E3A6F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5A3D-0CBD-8948-8C29-A54006F2FD95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BDB07-60CD-0F43-9457-255FB57076EA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6544F-9F3A-2744-8A26-1B3727F902E5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3" name="Text Box 7"/>
          <p:cNvSpPr txBox="1">
            <a:spLocks noChangeArrowheads="1"/>
          </p:cNvSpPr>
          <p:nvPr userDrawn="1"/>
        </p:nvSpPr>
        <p:spPr bwMode="auto">
          <a:xfrm>
            <a:off x="7162800" y="838200"/>
            <a:ext cx="18415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2400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43000"/>
            <a:ext cx="8351837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text styles</a:t>
            </a:r>
          </a:p>
          <a:p>
            <a:pPr lvl="1"/>
            <a:r>
              <a:rPr lang="en-NZ"/>
              <a:t>Second level</a:t>
            </a:r>
          </a:p>
          <a:p>
            <a:pPr lvl="2"/>
            <a:r>
              <a:rPr lang="en-NZ"/>
              <a:t>Third level</a:t>
            </a:r>
          </a:p>
          <a:p>
            <a:pPr lvl="3"/>
            <a:r>
              <a:rPr lang="en-NZ"/>
              <a:t>Fourth level</a:t>
            </a:r>
          </a:p>
          <a:p>
            <a:pPr lvl="4"/>
            <a:r>
              <a:rPr lang="en-NZ"/>
              <a:t>Fifth level</a:t>
            </a:r>
          </a:p>
        </p:txBody>
      </p:sp>
      <p:sp>
        <p:nvSpPr>
          <p:cNvPr id="2959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53188"/>
            <a:ext cx="539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B277D9B1-07FD-6147-959F-675951596B67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77800" algn="l"/>
        </a:tabLs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23900" indent="-2667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tabLst>
          <a:tab pos="177800" algn="l"/>
        </a:tabLst>
        <a:defRPr sz="2800">
          <a:solidFill>
            <a:schemeClr val="tx2"/>
          </a:solidFill>
          <a:latin typeface="+mn-lt"/>
          <a:ea typeface="ＭＳ Ｐゴシック" pitchFamily="-107" charset="-128"/>
        </a:defRPr>
      </a:lvl2pPr>
      <a:lvl3pPr marL="1079500" indent="-1651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77800" algn="l"/>
        </a:tabLst>
        <a:defRPr sz="2400">
          <a:solidFill>
            <a:schemeClr val="tx2"/>
          </a:solidFill>
          <a:latin typeface="+mn-lt"/>
          <a:ea typeface="ＭＳ Ｐゴシック" pitchFamily="-107" charset="-128"/>
        </a:defRPr>
      </a:lvl3pPr>
      <a:lvl4pPr marL="1524000" indent="-1524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-"/>
        <a:tabLst>
          <a:tab pos="177800" algn="l"/>
        </a:tabLst>
        <a:defRPr sz="2000">
          <a:solidFill>
            <a:schemeClr val="tx2"/>
          </a:solidFill>
          <a:latin typeface="+mn-lt"/>
          <a:ea typeface="ＭＳ Ｐゴシック" pitchFamily="-107" charset="-128"/>
        </a:defRPr>
      </a:lvl4pPr>
      <a:lvl5pPr marL="1968500" indent="-1397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77800" algn="l"/>
        </a:tabLst>
        <a:defRPr>
          <a:solidFill>
            <a:schemeClr val="tx2"/>
          </a:solidFill>
          <a:latin typeface="+mn-lt"/>
          <a:ea typeface="ＭＳ Ｐゴシック" pitchFamily="-107" charset="-128"/>
        </a:defRPr>
      </a:lvl5pPr>
      <a:lvl6pPr marL="2425700" indent="-139700" algn="l" rtl="0" fontAlgn="base">
        <a:spcBef>
          <a:spcPct val="20000"/>
        </a:spcBef>
        <a:spcAft>
          <a:spcPct val="0"/>
        </a:spcAft>
        <a:buChar char="»"/>
        <a:tabLst>
          <a:tab pos="177800" algn="l"/>
        </a:tabLst>
        <a:defRPr>
          <a:solidFill>
            <a:schemeClr val="tx2"/>
          </a:solidFill>
          <a:latin typeface="+mn-lt"/>
        </a:defRPr>
      </a:lvl6pPr>
      <a:lvl7pPr marL="2882900" indent="-139700" algn="l" rtl="0" fontAlgn="base">
        <a:spcBef>
          <a:spcPct val="20000"/>
        </a:spcBef>
        <a:spcAft>
          <a:spcPct val="0"/>
        </a:spcAft>
        <a:buChar char="»"/>
        <a:tabLst>
          <a:tab pos="177800" algn="l"/>
        </a:tabLst>
        <a:defRPr>
          <a:solidFill>
            <a:schemeClr val="tx2"/>
          </a:solidFill>
          <a:latin typeface="+mn-lt"/>
        </a:defRPr>
      </a:lvl7pPr>
      <a:lvl8pPr marL="3340100" indent="-139700" algn="l" rtl="0" fontAlgn="base">
        <a:spcBef>
          <a:spcPct val="20000"/>
        </a:spcBef>
        <a:spcAft>
          <a:spcPct val="0"/>
        </a:spcAft>
        <a:buChar char="»"/>
        <a:tabLst>
          <a:tab pos="177800" algn="l"/>
        </a:tabLst>
        <a:defRPr>
          <a:solidFill>
            <a:schemeClr val="tx2"/>
          </a:solidFill>
          <a:latin typeface="+mn-lt"/>
        </a:defRPr>
      </a:lvl8pPr>
      <a:lvl9pPr marL="3797300" indent="-139700" algn="l" rtl="0" fontAlgn="base">
        <a:spcBef>
          <a:spcPct val="20000"/>
        </a:spcBef>
        <a:spcAft>
          <a:spcPct val="0"/>
        </a:spcAft>
        <a:buChar char="»"/>
        <a:tabLst>
          <a:tab pos="177800" algn="l"/>
        </a:tabLst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://bgp.potaroo.net/ipv4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Update</a:t>
            </a: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Paul Wilson</a:t>
            </a:r>
            <a:endParaRPr lang="en-US" dirty="0"/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1B8763-7CEE-5149-84A9-001AE4394FD5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53188"/>
            <a:ext cx="539750" cy="404812"/>
          </a:xfrm>
        </p:spPr>
        <p:txBody>
          <a:bodyPr/>
          <a:lstStyle/>
          <a:p>
            <a:fld id="{FA9C2836-96DE-0E4E-83A2-A5A36C6BC2BA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792163" y="152400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status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762000" y="381000"/>
            <a:ext cx="3962400" cy="2973388"/>
            <a:chOff x="480" y="240"/>
            <a:chExt cx="2496" cy="1873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40"/>
              <a:ext cx="2496" cy="18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2400" y="1536"/>
              <a:ext cx="55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IPv4</a:t>
              </a:r>
            </a:p>
            <a:p>
              <a:endParaRPr lang="en-US" sz="1800">
                <a:solidFill>
                  <a:schemeClr val="tx1"/>
                </a:solidFill>
              </a:endParaRPr>
            </a:p>
            <a:p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4953000" y="3581400"/>
            <a:ext cx="3962400" cy="2973388"/>
            <a:chOff x="3120" y="2256"/>
            <a:chExt cx="2496" cy="1873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2256"/>
              <a:ext cx="2496" cy="18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5040" y="3552"/>
              <a:ext cx="55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IPv6</a:t>
              </a:r>
            </a:p>
            <a:p>
              <a:r>
                <a:rPr lang="en-US" sz="1800">
                  <a:solidFill>
                    <a:schemeClr val="tx1"/>
                  </a:solidFill>
                </a:rPr>
                <a:t>ASN</a:t>
              </a:r>
            </a:p>
            <a:p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762000" y="3581400"/>
            <a:ext cx="3962400" cy="2973388"/>
            <a:chOff x="480" y="2256"/>
            <a:chExt cx="2496" cy="1873"/>
          </a:xfrm>
        </p:grpSpPr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2256"/>
              <a:ext cx="2496" cy="18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2400" y="3552"/>
              <a:ext cx="55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IPv6</a:t>
              </a:r>
            </a:p>
            <a:p>
              <a:endParaRPr lang="en-US" sz="1800">
                <a:solidFill>
                  <a:schemeClr val="tx1"/>
                </a:solidFill>
              </a:endParaRPr>
            </a:p>
            <a:p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>
            <a:off x="4953000" y="381000"/>
            <a:ext cx="3962400" cy="2973388"/>
            <a:chOff x="3120" y="240"/>
            <a:chExt cx="2496" cy="1873"/>
          </a:xfrm>
        </p:grpSpPr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240"/>
              <a:ext cx="2496" cy="18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5040" y="1536"/>
              <a:ext cx="55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IPv4</a:t>
              </a:r>
            </a:p>
            <a:p>
              <a:r>
                <a:rPr lang="en-US" sz="1800">
                  <a:solidFill>
                    <a:schemeClr val="tx1"/>
                  </a:solidFill>
                </a:rPr>
                <a:t>ASN</a:t>
              </a:r>
            </a:p>
            <a:p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1295400" y="609600"/>
            <a:ext cx="3048000" cy="1905000"/>
            <a:chOff x="816" y="384"/>
            <a:chExt cx="1920" cy="1200"/>
          </a:xfrm>
        </p:grpSpPr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816" y="384"/>
              <a:ext cx="192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864" y="1104"/>
              <a:ext cx="4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67%</a:t>
              </a:r>
            </a:p>
          </p:txBody>
        </p:sp>
      </p:grp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2943225" y="533400"/>
            <a:ext cx="10112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250,000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7445375" y="533400"/>
            <a:ext cx="882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27,000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543800" y="3733800"/>
            <a:ext cx="565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850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3124200" y="3733800"/>
            <a:ext cx="755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1,000</a:t>
            </a:r>
          </a:p>
        </p:txBody>
      </p: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5486400" y="762000"/>
            <a:ext cx="3200400" cy="1828800"/>
            <a:chOff x="816" y="384"/>
            <a:chExt cx="1920" cy="1200"/>
          </a:xfrm>
        </p:grpSpPr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816" y="384"/>
              <a:ext cx="192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864" y="1104"/>
              <a:ext cx="384" cy="2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60%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1219200" y="3886200"/>
            <a:ext cx="3048000" cy="1828800"/>
            <a:chOff x="816" y="384"/>
            <a:chExt cx="1920" cy="1200"/>
          </a:xfrm>
        </p:grpSpPr>
        <p:sp>
          <p:nvSpPr>
            <p:cNvPr id="61" name="Line 25"/>
            <p:cNvSpPr>
              <a:spLocks noChangeShapeType="1"/>
            </p:cNvSpPr>
            <p:nvPr/>
          </p:nvSpPr>
          <p:spPr bwMode="auto">
            <a:xfrm flipV="1">
              <a:off x="816" y="384"/>
              <a:ext cx="192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864" y="1104"/>
              <a:ext cx="484" cy="2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100%</a:t>
              </a:r>
            </a:p>
          </p:txBody>
        </p:sp>
      </p:grpSp>
      <p:grpSp>
        <p:nvGrpSpPr>
          <p:cNvPr id="63" name="Group 27"/>
          <p:cNvGrpSpPr>
            <a:grpSpLocks/>
          </p:cNvGrpSpPr>
          <p:nvPr/>
        </p:nvGrpSpPr>
        <p:grpSpPr bwMode="auto">
          <a:xfrm>
            <a:off x="5410200" y="3886200"/>
            <a:ext cx="3200400" cy="1752600"/>
            <a:chOff x="816" y="384"/>
            <a:chExt cx="1920" cy="1200"/>
          </a:xfrm>
        </p:grpSpPr>
        <p:sp>
          <p:nvSpPr>
            <p:cNvPr id="64" name="Line 28"/>
            <p:cNvSpPr>
              <a:spLocks noChangeShapeType="1"/>
            </p:cNvSpPr>
            <p:nvPr/>
          </p:nvSpPr>
          <p:spPr bwMode="auto">
            <a:xfrm flipV="1">
              <a:off x="816" y="384"/>
              <a:ext cx="192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864" y="1104"/>
              <a:ext cx="461" cy="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110%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4213" y="152400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IPv4 status – Consumption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53188"/>
            <a:ext cx="539750" cy="404812"/>
          </a:xfrm>
        </p:spPr>
        <p:txBody>
          <a:bodyPr/>
          <a:lstStyle/>
          <a:p>
            <a:fld id="{FA9C2836-96DE-0E4E-83A2-A5A36C6BC2BA}" type="slidenum">
              <a:rPr lang="en-NZ" smtClean="0"/>
              <a:pPr/>
              <a:t>11</a:t>
            </a:fld>
            <a:endParaRPr lang="en-NZ"/>
          </a:p>
        </p:txBody>
      </p:sp>
      <p:pic>
        <p:nvPicPr>
          <p:cNvPr id="4" name="Picture 2" descr="fig3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8159750" cy="520065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713" y="6491288"/>
            <a:ext cx="28400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1800">
                <a:solidFill>
                  <a:schemeClr val="accent1"/>
                </a:solidFill>
                <a:hlinkClick r:id="rId4"/>
              </a:rPr>
              <a:t>http://bgp.potaroo.net/ipv4</a:t>
            </a:r>
            <a:endParaRPr lang="en-AU" sz="180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47800" y="1295400"/>
            <a:ext cx="4419600" cy="2286000"/>
            <a:chOff x="912" y="1008"/>
            <a:chExt cx="2736" cy="130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-1548898">
              <a:off x="1290" y="1542"/>
              <a:ext cx="1477" cy="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>
                  <a:solidFill>
                    <a:srgbClr val="00FF00"/>
                  </a:solidFill>
                </a:rPr>
                <a:t>RIR allocations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12" y="1008"/>
              <a:ext cx="2736" cy="1303"/>
            </a:xfrm>
            <a:custGeom>
              <a:avLst/>
              <a:gdLst/>
              <a:ahLst/>
              <a:cxnLst>
                <a:cxn ang="0">
                  <a:pos x="0" y="1543"/>
                </a:cxn>
                <a:cxn ang="0">
                  <a:pos x="998" y="1180"/>
                </a:cxn>
                <a:cxn ang="0">
                  <a:pos x="2268" y="499"/>
                </a:cxn>
                <a:cxn ang="0">
                  <a:pos x="2994" y="0"/>
                </a:cxn>
              </a:cxnLst>
              <a:rect l="0" t="0" r="r" b="b"/>
              <a:pathLst>
                <a:path w="2994" h="1543">
                  <a:moveTo>
                    <a:pt x="0" y="1543"/>
                  </a:moveTo>
                  <a:cubicBezTo>
                    <a:pt x="310" y="1448"/>
                    <a:pt x="620" y="1354"/>
                    <a:pt x="998" y="1180"/>
                  </a:cubicBezTo>
                  <a:cubicBezTo>
                    <a:pt x="1376" y="1006"/>
                    <a:pt x="1935" y="696"/>
                    <a:pt x="2268" y="499"/>
                  </a:cubicBezTo>
                  <a:cubicBezTo>
                    <a:pt x="2601" y="302"/>
                    <a:pt x="2866" y="121"/>
                    <a:pt x="2994" y="0"/>
                  </a:cubicBezTo>
                </a:path>
              </a:pathLst>
            </a:custGeom>
            <a:noFill/>
            <a:ln w="3810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1600" y="2209800"/>
            <a:ext cx="4572000" cy="1981200"/>
            <a:chOff x="864" y="1536"/>
            <a:chExt cx="2880" cy="1279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4" y="1536"/>
              <a:ext cx="2880" cy="1279"/>
            </a:xfrm>
            <a:custGeom>
              <a:avLst/>
              <a:gdLst/>
              <a:ahLst/>
              <a:cxnLst>
                <a:cxn ang="0">
                  <a:pos x="0" y="1951"/>
                </a:cxn>
                <a:cxn ang="0">
                  <a:pos x="952" y="1679"/>
                </a:cxn>
                <a:cxn ang="0">
                  <a:pos x="2041" y="1271"/>
                </a:cxn>
                <a:cxn ang="0">
                  <a:pos x="3039" y="726"/>
                </a:cxn>
                <a:cxn ang="0">
                  <a:pos x="4037" y="0"/>
                </a:cxn>
              </a:cxnLst>
              <a:rect l="0" t="0" r="r" b="b"/>
              <a:pathLst>
                <a:path w="4037" h="1951">
                  <a:moveTo>
                    <a:pt x="0" y="1951"/>
                  </a:moveTo>
                  <a:cubicBezTo>
                    <a:pt x="306" y="1871"/>
                    <a:pt x="612" y="1792"/>
                    <a:pt x="952" y="1679"/>
                  </a:cubicBezTo>
                  <a:cubicBezTo>
                    <a:pt x="1292" y="1566"/>
                    <a:pt x="1693" y="1430"/>
                    <a:pt x="2041" y="1271"/>
                  </a:cubicBezTo>
                  <a:cubicBezTo>
                    <a:pt x="2389" y="1112"/>
                    <a:pt x="2706" y="938"/>
                    <a:pt x="3039" y="726"/>
                  </a:cubicBezTo>
                  <a:cubicBezTo>
                    <a:pt x="3372" y="514"/>
                    <a:pt x="3886" y="151"/>
                    <a:pt x="4037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-1205891">
              <a:off x="1345" y="2160"/>
              <a:ext cx="1396" cy="2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</a:rPr>
                <a:t>Routing table 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47800" y="4922838"/>
            <a:ext cx="2935288" cy="490537"/>
            <a:chOff x="975" y="3566"/>
            <a:chExt cx="952" cy="29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975" y="3566"/>
              <a:ext cx="952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222" y="3657"/>
              <a:ext cx="521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Historical Data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495800" y="4922838"/>
            <a:ext cx="4413250" cy="496887"/>
            <a:chOff x="1988" y="3566"/>
            <a:chExt cx="3089" cy="281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988" y="3566"/>
              <a:ext cx="2994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53" y="3657"/>
              <a:ext cx="824" cy="1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b="1"/>
                <a:t>Projection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19800" y="1295400"/>
            <a:ext cx="2743200" cy="4127500"/>
            <a:chOff x="3792" y="816"/>
            <a:chExt cx="1728" cy="260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92" y="816"/>
              <a:ext cx="1728" cy="2600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792" y="816"/>
              <a:ext cx="0" cy="26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86600" y="3076575"/>
            <a:ext cx="1401763" cy="1189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 dirty="0">
                <a:solidFill>
                  <a:srgbClr val="FF3300"/>
                </a:solidFill>
                <a:latin typeface="Times New Roman" pitchFamily="-107" charset="0"/>
                <a:ea typeface="Arial" pitchFamily="-107" charset="0"/>
                <a:cs typeface="Arial" pitchFamily="-107" charset="0"/>
              </a:rPr>
              <a:t>???</a:t>
            </a:r>
            <a:endParaRPr lang="en-US" sz="2400" dirty="0">
              <a:solidFill>
                <a:schemeClr val="tx1"/>
              </a:solidFill>
              <a:latin typeface="Times New Roman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status –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landing proposals</a:t>
            </a:r>
          </a:p>
          <a:p>
            <a:pPr lvl="1"/>
            <a:r>
              <a:rPr lang="en-US" dirty="0" smtClean="0"/>
              <a:t>IANA distribution of final /8s</a:t>
            </a:r>
          </a:p>
          <a:p>
            <a:pPr lvl="1"/>
            <a:r>
              <a:rPr lang="en-US" dirty="0" smtClean="0"/>
              <a:t>RIR use of last /8</a:t>
            </a:r>
          </a:p>
          <a:p>
            <a:pPr lvl="1"/>
            <a:r>
              <a:rPr lang="en-US" dirty="0" smtClean="0"/>
              <a:t>Review of legacy space </a:t>
            </a:r>
            <a:r>
              <a:rPr lang="en-US" dirty="0" err="1" smtClean="0"/>
              <a:t>utilisation</a:t>
            </a:r>
            <a:endParaRPr lang="en-US" dirty="0" smtClean="0"/>
          </a:p>
          <a:p>
            <a:pPr lvl="1"/>
            <a:r>
              <a:rPr lang="en-US" dirty="0" smtClean="0"/>
              <a:t>Allocation timeframe (12 months to 6 months)</a:t>
            </a:r>
          </a:p>
          <a:p>
            <a:r>
              <a:rPr lang="en-US" dirty="0" smtClean="0"/>
              <a:t>Transfer proposals</a:t>
            </a:r>
          </a:p>
          <a:p>
            <a:pPr lvl="1"/>
            <a:r>
              <a:rPr lang="en-US" dirty="0" smtClean="0"/>
              <a:t>Different RIR approaches</a:t>
            </a:r>
          </a:p>
          <a:p>
            <a:pPr lvl="2"/>
            <a:r>
              <a:rPr lang="en-US" dirty="0" smtClean="0"/>
              <a:t>APNIC and RIPE are most “liberal”</a:t>
            </a:r>
          </a:p>
          <a:p>
            <a:pPr lvl="1"/>
            <a:r>
              <a:rPr lang="en-US" dirty="0" smtClean="0"/>
              <a:t>Potential to allow a “market” for addresses</a:t>
            </a:r>
          </a:p>
          <a:p>
            <a:pPr lvl="2"/>
            <a:r>
              <a:rPr lang="en-US" dirty="0" smtClean="0"/>
              <a:t>Familiar mechanism for resource efficiency</a:t>
            </a:r>
          </a:p>
          <a:p>
            <a:pPr lvl="2"/>
            <a:r>
              <a:rPr lang="en-US" dirty="0" smtClean="0"/>
              <a:t>Complex and controversial issue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free pools will be exhausted well before IPv6 transition is complete</a:t>
            </a:r>
          </a:p>
          <a:p>
            <a:pPr lvl="1"/>
            <a:r>
              <a:rPr lang="en-US" dirty="0" smtClean="0"/>
              <a:t>5 to 10 years</a:t>
            </a:r>
          </a:p>
          <a:p>
            <a:r>
              <a:rPr lang="en-US" dirty="0" smtClean="0"/>
              <a:t>ISPs will continue to need IPv4 after 2011</a:t>
            </a:r>
          </a:p>
          <a:p>
            <a:pPr lvl="1"/>
            <a:r>
              <a:rPr lang="en-US" dirty="0" smtClean="0"/>
              <a:t>Where will they get it?</a:t>
            </a:r>
          </a:p>
          <a:p>
            <a:r>
              <a:rPr lang="en-US" dirty="0" smtClean="0"/>
              <a:t>Options for </a:t>
            </a:r>
            <a:r>
              <a:rPr lang="en-US" dirty="0" err="1" smtClean="0"/>
              <a:t>RIRs</a:t>
            </a:r>
            <a:endParaRPr lang="en-US" dirty="0" smtClean="0"/>
          </a:p>
          <a:p>
            <a:pPr lvl="1"/>
            <a:r>
              <a:rPr lang="en-US" dirty="0" smtClean="0"/>
              <a:t>Reclamation/redistribution of legacy space</a:t>
            </a:r>
          </a:p>
          <a:p>
            <a:pPr lvl="1"/>
            <a:r>
              <a:rPr lang="en-US" dirty="0" smtClean="0"/>
              <a:t>Facilitation and encouragement of transfer</a:t>
            </a:r>
          </a:p>
          <a:p>
            <a:pPr lvl="1"/>
            <a:r>
              <a:rPr lang="en-US" dirty="0" smtClean="0"/>
              <a:t>Do nothing?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Thanks</a:t>
            </a:r>
            <a:endParaRPr lang="en-AU" dirty="0"/>
          </a:p>
        </p:txBody>
      </p:sp>
      <p:sp>
        <p:nvSpPr>
          <p:cNvPr id="12291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pwilson@apnic.net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9A4B-7044-B14B-AE00-941FB5E4756E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news</a:t>
            </a: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1B8763-7CEE-5149-84A9-001AE4394FD5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Certification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igital certificates verifying resource holdings</a:t>
            </a:r>
          </a:p>
          <a:p>
            <a:pPr lvl="1"/>
            <a:r>
              <a:rPr lang="en-US" dirty="0" smtClean="0"/>
              <a:t>For security, routing, </a:t>
            </a:r>
            <a:r>
              <a:rPr lang="en-US" dirty="0" err="1" smtClean="0"/>
              <a:t>authorisation</a:t>
            </a:r>
            <a:endParaRPr lang="en-US" dirty="0" smtClean="0"/>
          </a:p>
          <a:p>
            <a:pPr lvl="1"/>
            <a:r>
              <a:rPr lang="en-US" dirty="0" smtClean="0"/>
              <a:t>As per RFC</a:t>
            </a:r>
          </a:p>
          <a:p>
            <a:r>
              <a:rPr lang="en-US" dirty="0" err="1" smtClean="0"/>
              <a:t>MyAPNIC</a:t>
            </a:r>
            <a:r>
              <a:rPr lang="en-US" dirty="0" smtClean="0"/>
              <a:t> certificate services</a:t>
            </a:r>
          </a:p>
          <a:p>
            <a:pPr lvl="1"/>
            <a:r>
              <a:rPr lang="en-US" dirty="0" smtClean="0"/>
              <a:t>Generation and management of certificates for all members and all resources</a:t>
            </a:r>
          </a:p>
          <a:p>
            <a:pPr lvl="1"/>
            <a:r>
              <a:rPr lang="en-US" dirty="0" smtClean="0"/>
              <a:t>In production from this week</a:t>
            </a:r>
          </a:p>
          <a:p>
            <a:r>
              <a:rPr lang="en-US" dirty="0" smtClean="0"/>
              <a:t>Other services under </a:t>
            </a:r>
            <a:r>
              <a:rPr lang="en-US" dirty="0"/>
              <a:t>development</a:t>
            </a:r>
          </a:p>
          <a:p>
            <a:pPr lvl="1"/>
            <a:r>
              <a:rPr lang="en-US" dirty="0"/>
              <a:t>Provision of “hosted” service by EOY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APNIC fees - USD exchange rate</a:t>
            </a:r>
          </a:p>
        </p:txBody>
      </p:sp>
      <p:pic>
        <p:nvPicPr>
          <p:cNvPr id="989189" name="Picture 5"/>
          <p:cNvPicPr>
            <a:picLocks noChangeAspect="1" noChangeArrowheads="1"/>
          </p:cNvPicPr>
          <p:nvPr>
            <p:ph type="body"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684213" y="1377950"/>
            <a:ext cx="8351837" cy="5127625"/>
          </a:xfrm>
          <a:noFill/>
          <a:ln/>
        </p:spPr>
      </p:pic>
      <p:sp>
        <p:nvSpPr>
          <p:cNvPr id="989192" name="Text Box 8"/>
          <p:cNvSpPr txBox="1">
            <a:spLocks noChangeArrowheads="1"/>
          </p:cNvSpPr>
          <p:nvPr/>
        </p:nvSpPr>
        <p:spPr bwMode="auto">
          <a:xfrm>
            <a:off x="7596188" y="4114800"/>
            <a:ext cx="1044575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FF0000"/>
                </a:solidFill>
              </a:rPr>
              <a:t>Youch!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76413" y="3124200"/>
            <a:ext cx="7446962" cy="3733800"/>
            <a:chOff x="1119" y="1968"/>
            <a:chExt cx="4691" cy="2352"/>
          </a:xfrm>
        </p:grpSpPr>
        <p:sp>
          <p:nvSpPr>
            <p:cNvPr id="989190" name="Line 6"/>
            <p:cNvSpPr>
              <a:spLocks noChangeShapeType="1"/>
            </p:cNvSpPr>
            <p:nvPr/>
          </p:nvSpPr>
          <p:spPr bwMode="auto">
            <a:xfrm>
              <a:off x="1440" y="2208"/>
              <a:ext cx="40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191" name="Text Box 7"/>
            <p:cNvSpPr txBox="1">
              <a:spLocks noChangeArrowheads="1"/>
            </p:cNvSpPr>
            <p:nvPr/>
          </p:nvSpPr>
          <p:spPr bwMode="auto">
            <a:xfrm>
              <a:off x="1362" y="1968"/>
              <a:ext cx="776" cy="19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FF0000"/>
                  </a:solidFill>
                </a:rPr>
                <a:t> AUD $1.27 *</a:t>
              </a:r>
            </a:p>
          </p:txBody>
        </p:sp>
        <p:sp>
          <p:nvSpPr>
            <p:cNvPr id="989193" name="Text Box 9"/>
            <p:cNvSpPr txBox="1">
              <a:spLocks noChangeArrowheads="1"/>
            </p:cNvSpPr>
            <p:nvPr/>
          </p:nvSpPr>
          <p:spPr bwMode="auto">
            <a:xfrm>
              <a:off x="1119" y="4128"/>
              <a:ext cx="4691" cy="19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>
                  <a:solidFill>
                    <a:schemeClr val="folHlink"/>
                  </a:solidFill>
                </a:rPr>
                <a:t> * Official AUD-USD exchange rate forecast for 2007, on which APNIC”s budget was based.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8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4572000" y="6461125"/>
            <a:ext cx="45720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folHlink"/>
                </a:solidFill>
              </a:rPr>
              <a:t>http://www.apnic.net/apster</a:t>
            </a:r>
          </a:p>
        </p:txBody>
      </p:sp>
      <p:pic>
        <p:nvPicPr>
          <p:cNvPr id="992263" name="Picture 7" descr="Untitl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2264" name="Text Box 8"/>
          <p:cNvSpPr txBox="1">
            <a:spLocks noChangeArrowheads="1"/>
          </p:cNvSpPr>
          <p:nvPr/>
        </p:nvSpPr>
        <p:spPr bwMode="auto">
          <a:xfrm>
            <a:off x="5170488" y="6419850"/>
            <a:ext cx="3248025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tx1"/>
                </a:solidFill>
              </a:rPr>
              <a:t>http://www.apnic.net/apster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Survey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 and Stakeholder survey</a:t>
            </a:r>
          </a:p>
          <a:p>
            <a:pPr lvl="1"/>
            <a:r>
              <a:rPr lang="en-US" dirty="0" smtClean="0"/>
              <a:t>Bi-annual input to APNIC planning</a:t>
            </a:r>
          </a:p>
          <a:p>
            <a:pPr lvl="1"/>
            <a:r>
              <a:rPr lang="en-US" dirty="0" smtClean="0"/>
              <a:t>Independent – Dr John Earls, KPMG</a:t>
            </a:r>
          </a:p>
          <a:p>
            <a:pPr lvl="1"/>
            <a:r>
              <a:rPr lang="en-US" dirty="0" smtClean="0"/>
              <a:t>Anonymous response guaranteed</a:t>
            </a:r>
          </a:p>
          <a:p>
            <a:r>
              <a:rPr lang="en-US" dirty="0" smtClean="0"/>
              <a:t>IP addressing survey</a:t>
            </a:r>
          </a:p>
          <a:p>
            <a:pPr lvl="1"/>
            <a:r>
              <a:rPr lang="en-US" dirty="0" smtClean="0"/>
              <a:t>IPv4 consumption and contingencies</a:t>
            </a:r>
          </a:p>
          <a:p>
            <a:pPr lvl="1"/>
            <a:r>
              <a:rPr lang="en-US" dirty="0" smtClean="0"/>
              <a:t>IPv6 transition planning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Preparations begin this week</a:t>
            </a:r>
          </a:p>
          <a:p>
            <a:pPr lvl="1"/>
            <a:r>
              <a:rPr lang="en-US" dirty="0" smtClean="0"/>
              <a:t>Survey release early December</a:t>
            </a:r>
          </a:p>
          <a:p>
            <a:pPr lvl="1"/>
            <a:r>
              <a:rPr lang="en-US" dirty="0" smtClean="0"/>
              <a:t>Report for APNIC 27, Manila,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2836-96DE-0E4E-83A2-A5A36C6BC2BA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ISIF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Society Innovation Fund</a:t>
            </a:r>
          </a:p>
          <a:p>
            <a:pPr lvl="1"/>
            <a:r>
              <a:rPr lang="en-US" dirty="0" smtClean="0"/>
              <a:t>Competitive grants </a:t>
            </a:r>
            <a:r>
              <a:rPr lang="en-US" dirty="0" err="1" smtClean="0"/>
              <a:t>programme</a:t>
            </a:r>
            <a:r>
              <a:rPr lang="en-US" dirty="0" smtClean="0"/>
              <a:t> for innovation Internet technologies and applications</a:t>
            </a:r>
          </a:p>
          <a:p>
            <a:pPr lvl="2"/>
            <a:r>
              <a:rPr lang="en-US" dirty="0" smtClean="0"/>
              <a:t>Successor to PAN R&amp;D Grants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IDRC, APNIC, ISOC and Dot Asia</a:t>
            </a:r>
          </a:p>
          <a:p>
            <a:pPr lvl="1"/>
            <a:r>
              <a:rPr lang="en-US" dirty="0" smtClean="0"/>
              <a:t>APNIC funded to provide secretariat and administrative support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u="sng" dirty="0" smtClean="0"/>
              <a:t>http://</a:t>
            </a:r>
            <a:r>
              <a:rPr lang="en-US" u="sng" dirty="0" err="1" smtClean="0"/>
              <a:t>www.isif.asia</a:t>
            </a:r>
            <a:endParaRPr lang="en-US" u="sng" dirty="0"/>
          </a:p>
        </p:txBody>
      </p:sp>
      <p:pic>
        <p:nvPicPr>
          <p:cNvPr id="16" name="Picture 15" descr="isif-banner.png"/>
          <p:cNvPicPr>
            <a:picLocks noChangeAspect="1"/>
          </p:cNvPicPr>
          <p:nvPr/>
        </p:nvPicPr>
        <p:blipFill>
          <a:blip r:embed="rId3"/>
          <a:srcRect r="20708"/>
          <a:stretch>
            <a:fillRect/>
          </a:stretch>
        </p:blipFill>
        <p:spPr>
          <a:xfrm>
            <a:off x="533399" y="0"/>
            <a:ext cx="8671854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status – IPv4 and IPv6</a:t>
            </a: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1B8763-7CEE-5149-84A9-001AE4394FD5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is slow	</a:t>
            </a:r>
          </a:p>
          <a:p>
            <a:pPr lvl="1"/>
            <a:r>
              <a:rPr lang="en-US" dirty="0" smtClean="0"/>
              <a:t>Lack of user demand</a:t>
            </a:r>
          </a:p>
          <a:p>
            <a:pPr lvl="1"/>
            <a:r>
              <a:rPr lang="en-US" dirty="0" smtClean="0"/>
              <a:t>Lack of ISP deployment</a:t>
            </a:r>
          </a:p>
          <a:p>
            <a:pPr lvl="1"/>
            <a:r>
              <a:rPr lang="en-US" dirty="0" smtClean="0"/>
              <a:t>Slow vendor/software implementation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Transition cost is significant</a:t>
            </a:r>
          </a:p>
          <a:p>
            <a:pPr lvl="1"/>
            <a:r>
              <a:rPr lang="en-US" dirty="0" smtClean="0"/>
              <a:t>No immediate or short-term ROI</a:t>
            </a:r>
          </a:p>
          <a:p>
            <a:pPr lvl="1"/>
            <a:r>
              <a:rPr lang="en-US" dirty="0" smtClean="0"/>
              <a:t>Business case is non-existent</a:t>
            </a:r>
          </a:p>
          <a:p>
            <a:pPr lvl="1"/>
            <a:r>
              <a:rPr lang="en-US" dirty="0" smtClean="0"/>
              <a:t>ISPs could deploy but choose not to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2006">
  <a:themeElements>
    <a:clrScheme name="apnic2006 1">
      <a:dk1>
        <a:srgbClr val="36288D"/>
      </a:dk1>
      <a:lt1>
        <a:srgbClr val="E9F0F6"/>
      </a:lt1>
      <a:dk2>
        <a:srgbClr val="000000"/>
      </a:dk2>
      <a:lt2>
        <a:srgbClr val="808080"/>
      </a:lt2>
      <a:accent1>
        <a:srgbClr val="E9F0F6"/>
      </a:accent1>
      <a:accent2>
        <a:srgbClr val="3333CC"/>
      </a:accent2>
      <a:accent3>
        <a:srgbClr val="F2F6FA"/>
      </a:accent3>
      <a:accent4>
        <a:srgbClr val="2D2178"/>
      </a:accent4>
      <a:accent5>
        <a:srgbClr val="F2F6FA"/>
      </a:accent5>
      <a:accent6>
        <a:srgbClr val="2D2DB9"/>
      </a:accent6>
      <a:hlink>
        <a:srgbClr val="36288D"/>
      </a:hlink>
      <a:folHlink>
        <a:srgbClr val="36288D"/>
      </a:folHlink>
    </a:clrScheme>
    <a:fontScheme name="apnic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sm" len="sm"/>
          <a:tailEnd type="none" w="lg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sm" len="sm"/>
          <a:tailEnd type="none" w="lg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nic2006 1">
        <a:dk1>
          <a:srgbClr val="36288D"/>
        </a:dk1>
        <a:lt1>
          <a:srgbClr val="E9F0F6"/>
        </a:lt1>
        <a:dk2>
          <a:srgbClr val="000000"/>
        </a:dk2>
        <a:lt2>
          <a:srgbClr val="808080"/>
        </a:lt2>
        <a:accent1>
          <a:srgbClr val="E9F0F6"/>
        </a:accent1>
        <a:accent2>
          <a:srgbClr val="3333CC"/>
        </a:accent2>
        <a:accent3>
          <a:srgbClr val="F2F6FA"/>
        </a:accent3>
        <a:accent4>
          <a:srgbClr val="2D2178"/>
        </a:accent4>
        <a:accent5>
          <a:srgbClr val="F2F6FA"/>
        </a:accent5>
        <a:accent6>
          <a:srgbClr val="2D2DB9"/>
        </a:accent6>
        <a:hlink>
          <a:srgbClr val="36288D"/>
        </a:hlink>
        <a:folHlink>
          <a:srgbClr val="3628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435</Words>
  <PresentationFormat>On-screen Show (4:3)</PresentationFormat>
  <Paragraphs>104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apnic2006</vt:lpstr>
      <vt:lpstr>APNIC Update</vt:lpstr>
      <vt:lpstr>APNIC news</vt:lpstr>
      <vt:lpstr>Resource Certification</vt:lpstr>
      <vt:lpstr>APNIC fees - USD exchange rate</vt:lpstr>
      <vt:lpstr>Slide 5</vt:lpstr>
      <vt:lpstr>APNIC Survey 2009</vt:lpstr>
      <vt:lpstr>ISIF</vt:lpstr>
      <vt:lpstr>IP address status – IPv4 and IPv6</vt:lpstr>
      <vt:lpstr>IPv6 status</vt:lpstr>
      <vt:lpstr>Slide 10</vt:lpstr>
      <vt:lpstr>Slide 11</vt:lpstr>
      <vt:lpstr>IPv4 status – Policies</vt:lpstr>
      <vt:lpstr>Slide 13</vt:lpstr>
      <vt:lpstr>Where are we?</vt:lpstr>
      <vt:lpstr>Thanks</vt:lpstr>
    </vt:vector>
  </TitlesOfParts>
  <Company>APNIC Pty Ltd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Brown</dc:creator>
  <cp:lastModifiedBy>Paul  Wilson</cp:lastModifiedBy>
  <cp:revision>76</cp:revision>
  <dcterms:created xsi:type="dcterms:W3CDTF">2008-08-23T08:28:42Z</dcterms:created>
  <dcterms:modified xsi:type="dcterms:W3CDTF">2008-08-24T00:04:04Z</dcterms:modified>
</cp:coreProperties>
</file>